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handoutMasterIdLst>
    <p:handoutMasterId r:id="rId25"/>
  </p:handoutMasterIdLst>
  <p:sldIdLst>
    <p:sldId id="318" r:id="rId2"/>
    <p:sldId id="341" r:id="rId3"/>
    <p:sldId id="329" r:id="rId4"/>
    <p:sldId id="339" r:id="rId5"/>
    <p:sldId id="340" r:id="rId6"/>
    <p:sldId id="343" r:id="rId7"/>
    <p:sldId id="344" r:id="rId8"/>
    <p:sldId id="345" r:id="rId9"/>
    <p:sldId id="350" r:id="rId10"/>
    <p:sldId id="351" r:id="rId11"/>
    <p:sldId id="348" r:id="rId12"/>
    <p:sldId id="349" r:id="rId13"/>
    <p:sldId id="347" r:id="rId14"/>
    <p:sldId id="342" r:id="rId15"/>
    <p:sldId id="333" r:id="rId16"/>
    <p:sldId id="334" r:id="rId17"/>
    <p:sldId id="352" r:id="rId18"/>
    <p:sldId id="336" r:id="rId19"/>
    <p:sldId id="337" r:id="rId20"/>
    <p:sldId id="353" r:id="rId21"/>
    <p:sldId id="338" r:id="rId22"/>
    <p:sldId id="355" r:id="rId23"/>
  </p:sldIdLst>
  <p:sldSz cx="12188825" cy="6858000"/>
  <p:notesSz cx="6858000" cy="9144000"/>
  <p:custDataLst>
    <p:tags r:id="rId2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4030">
          <p15:clr>
            <a:srgbClr val="A4A3A4"/>
          </p15:clr>
        </p15:guide>
        <p15:guide id="3" orient="horz" pos="1152">
          <p15:clr>
            <a:srgbClr val="A4A3A4"/>
          </p15:clr>
        </p15:guide>
        <p15:guide id="4" orient="horz" pos="1018">
          <p15:clr>
            <a:srgbClr val="A4A3A4"/>
          </p15:clr>
        </p15:guide>
        <p15:guide id="5" orient="horz" pos="3886">
          <p15:clr>
            <a:srgbClr val="A4A3A4"/>
          </p15:clr>
        </p15:guide>
        <p15:guide id="6" orient="horz" pos="2928">
          <p15:clr>
            <a:srgbClr val="A4A3A4"/>
          </p15:clr>
        </p15:guide>
        <p15:guide id="7" orient="horz" pos="3072">
          <p15:clr>
            <a:srgbClr val="A4A3A4"/>
          </p15:clr>
        </p15:guide>
        <p15:guide id="8" orient="horz" pos="407">
          <p15:clr>
            <a:srgbClr val="A4A3A4"/>
          </p15:clr>
        </p15:guide>
        <p15:guide id="9" pos="3839">
          <p15:clr>
            <a:srgbClr val="A4A3A4"/>
          </p15:clr>
        </p15:guide>
        <p15:guide id="10" pos="959">
          <p15:clr>
            <a:srgbClr val="A4A3A4"/>
          </p15:clr>
        </p15:guide>
        <p15:guide id="11" pos="7151">
          <p15:clr>
            <a:srgbClr val="A4A3A4"/>
          </p15:clr>
        </p15:guide>
        <p15:guide id="12" pos="671">
          <p15:clr>
            <a:srgbClr val="A4A3A4"/>
          </p15:clr>
        </p15:guide>
        <p15:guide id="13" pos="4991">
          <p15:clr>
            <a:srgbClr val="A4A3A4"/>
          </p15:clr>
        </p15:guide>
        <p15:guide id="14" pos="7007">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28282"/>
    <a:srgbClr val="6E90FE"/>
    <a:srgbClr val="8086FC"/>
    <a:srgbClr val="6D6DFB"/>
    <a:srgbClr val="4E78F0"/>
    <a:srgbClr val="F0932C"/>
    <a:srgbClr val="92C610"/>
    <a:srgbClr val="9FD812"/>
    <a:srgbClr val="E05F2C"/>
    <a:srgbClr val="0ABE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CF1AB2-1976-4502-BF36-3FF5EA21886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29" autoAdjust="0"/>
  </p:normalViewPr>
  <p:slideViewPr>
    <p:cSldViewPr showGuides="1">
      <p:cViewPr>
        <p:scale>
          <a:sx n="75" d="100"/>
          <a:sy n="75" d="100"/>
        </p:scale>
        <p:origin x="540" y="48"/>
      </p:cViewPr>
      <p:guideLst>
        <p:guide orient="horz" pos="2160"/>
        <p:guide orient="horz" pos="4030"/>
        <p:guide orient="horz" pos="1152"/>
        <p:guide orient="horz" pos="1018"/>
        <p:guide orient="horz" pos="3886"/>
        <p:guide orient="horz" pos="2928"/>
        <p:guide orient="horz" pos="3072"/>
        <p:guide orient="horz" pos="407"/>
        <p:guide pos="3839"/>
        <p:guide pos="959"/>
        <p:guide pos="7151"/>
        <p:guide pos="671"/>
        <p:guide pos="4991"/>
        <p:guide pos="7007"/>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6" d="100"/>
          <a:sy n="66" d="100"/>
        </p:scale>
        <p:origin x="285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2.png"/></Relationships>
</file>

<file path=ppt/drawings/_rels/vmlDrawing3.v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7.png"/><Relationship Id="rId1" Type="http://schemas.openxmlformats.org/officeDocument/2006/relationships/image" Target="../media/image26.png"/><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9AFDC-7658-4951-B0FF-52DFF2A93C0A}" type="datetimeFigureOut">
              <a:rPr lang="en-US" smtClean="0"/>
              <a:t>4/17/2022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8ED99B-9732-49FC-9C16-B56FEB1B1092}" type="slidenum">
              <a:rPr lang="en-US" smtClean="0"/>
              <a:t>‹#›</a:t>
            </a:fld>
            <a:endParaRPr lang="en-US"/>
          </a:p>
        </p:txBody>
      </p:sp>
    </p:spTree>
    <p:extLst>
      <p:ext uri="{BB962C8B-B14F-4D97-AF65-F5344CB8AC3E}">
        <p14:creationId xmlns:p14="http://schemas.microsoft.com/office/powerpoint/2010/main" val="131466261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jpg>
</file>

<file path=ppt/media/image41.jpg>
</file>

<file path=ppt/media/image5.png>
</file>

<file path=ppt/media/image6.jpe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smtClean="0"/>
              <a:t>4/17/2022</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lang="en-US" smtClean="0"/>
              <a:t>‹#›</a:t>
            </a:fld>
            <a:endParaRPr lang="en-US"/>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0824" y="1600200"/>
            <a:ext cx="5945188" cy="3048000"/>
          </a:xfrm>
        </p:spPr>
        <p:txBody>
          <a:bodyPr anchor="b">
            <a:normAutofit/>
          </a:bodyPr>
          <a:lstStyle>
            <a:lvl1pPr>
              <a:lnSpc>
                <a:spcPct val="80000"/>
              </a:lnSpc>
              <a:defRPr sz="6600">
                <a:solidFill>
                  <a:schemeClr val="tx1"/>
                </a:solidFill>
              </a:defRPr>
            </a:lvl1pPr>
          </a:lstStyle>
          <a:p>
            <a:r>
              <a:rPr lang="en-US" smtClean="0"/>
              <a:t>Click to edit Master title style</a:t>
            </a:r>
            <a:endParaRPr/>
          </a:p>
        </p:txBody>
      </p:sp>
      <p:sp>
        <p:nvSpPr>
          <p:cNvPr id="3" name="Subtitle 2"/>
          <p:cNvSpPr>
            <a:spLocks noGrp="1"/>
          </p:cNvSpPr>
          <p:nvPr>
            <p:ph type="subTitle" idx="1" hasCustomPrompt="1"/>
          </p:nvPr>
        </p:nvSpPr>
        <p:spPr>
          <a:xfrm>
            <a:off x="1520825" y="4898572"/>
            <a:ext cx="5945187" cy="1270453"/>
          </a:xfrm>
        </p:spPr>
        <p:txBody>
          <a:bodyPr>
            <a:noAutofit/>
          </a:bodyPr>
          <a:lstStyle>
            <a:lvl1pPr marL="0" indent="0" algn="l">
              <a:spcBef>
                <a:spcPts val="0"/>
              </a:spcBef>
              <a:buNone/>
              <a:defRPr sz="2800" cap="none" baseline="0">
                <a:solidFill>
                  <a:schemeClr val="accent1">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E</a:t>
            </a:r>
            <a:r>
              <a:rPr dirty="0"/>
              <a:t>dit Master subtitle style</a:t>
            </a:r>
          </a:p>
        </p:txBody>
      </p:sp>
      <p:cxnSp>
        <p:nvCxnSpPr>
          <p:cNvPr id="6" name="Straight Connector 5"/>
          <p:cNvCxnSpPr/>
          <p:nvPr/>
        </p:nvCxnSpPr>
        <p:spPr>
          <a:xfrm>
            <a:off x="1658936" y="4782971"/>
            <a:ext cx="56546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grpSp>
        <p:nvGrpSpPr>
          <p:cNvPr id="5" name="Group 4"/>
          <p:cNvGrpSpPr/>
          <p:nvPr userDrawn="1"/>
        </p:nvGrpSpPr>
        <p:grpSpPr>
          <a:xfrm>
            <a:off x="7923213" y="0"/>
            <a:ext cx="4265612" cy="6858000"/>
            <a:chOff x="7923213" y="0"/>
            <a:chExt cx="4265612" cy="685800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7923213" y="0"/>
              <a:ext cx="4265612" cy="6858000"/>
            </a:xfrm>
            <a:prstGeom prst="rect">
              <a:avLst/>
            </a:prstGeom>
          </p:spPr>
        </p:pic>
        <p:sp>
          <p:nvSpPr>
            <p:cNvPr id="13" name="Rectangle 12"/>
            <p:cNvSpPr/>
            <p:nvPr/>
          </p:nvSpPr>
          <p:spPr>
            <a:xfrm>
              <a:off x="7923213" y="0"/>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4/17/2022</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23412" y="646112"/>
            <a:ext cx="1828801" cy="5522913"/>
          </a:xfrm>
        </p:spPr>
        <p:txBody>
          <a:bodyPr vert="eaVert"/>
          <a:lstStyle>
            <a:lvl1pPr>
              <a:defRPr>
                <a:solidFill>
                  <a:schemeClr val="accent1">
                    <a:lumMod val="50000"/>
                  </a:schemeClr>
                </a:solidFill>
              </a:defRPr>
            </a:lvl1pPr>
          </a:lstStyle>
          <a:p>
            <a:r>
              <a:rPr lang="en-US" smtClean="0"/>
              <a:t>Click to edit Master title style</a:t>
            </a:r>
            <a:endParaRPr/>
          </a:p>
        </p:txBody>
      </p:sp>
      <p:sp>
        <p:nvSpPr>
          <p:cNvPr id="3" name="Vertical Text Placeholder 2"/>
          <p:cNvSpPr>
            <a:spLocks noGrp="1"/>
          </p:cNvSpPr>
          <p:nvPr>
            <p:ph type="body" orient="vert" idx="1"/>
          </p:nvPr>
        </p:nvSpPr>
        <p:spPr>
          <a:xfrm>
            <a:off x="1522412" y="646112"/>
            <a:ext cx="7620000" cy="552291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4/17/2022</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7" name="Straight Connector 6"/>
          <p:cNvCxnSpPr/>
          <p:nvPr/>
        </p:nvCxnSpPr>
        <p:spPr>
          <a:xfrm>
            <a:off x="9371012" y="762000"/>
            <a:ext cx="0" cy="533400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smtClean="0"/>
              <a:t>Click to edit Master title style</a:t>
            </a:r>
            <a:endParaRPr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4/17/2022</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7" name="Straight Connector 6"/>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0" y="2237096"/>
            <a:ext cx="8229601" cy="2411103"/>
          </a:xfrm>
        </p:spPr>
        <p:txBody>
          <a:bodyPr anchor="b">
            <a:normAutofit/>
          </a:bodyPr>
          <a:lstStyle>
            <a:lvl1pPr algn="l">
              <a:lnSpc>
                <a:spcPct val="80000"/>
              </a:lnSpc>
              <a:defRPr sz="4800" b="0" cap="none" baseline="0">
                <a:solidFill>
                  <a:schemeClr val="tx1"/>
                </a:solidFill>
              </a:defRPr>
            </a:lvl1pPr>
          </a:lstStyle>
          <a:p>
            <a:r>
              <a:rPr lang="en-US" smtClean="0"/>
              <a:t>Click to edit Master title style</a:t>
            </a:r>
            <a:endParaRPr/>
          </a:p>
        </p:txBody>
      </p:sp>
      <p:sp>
        <p:nvSpPr>
          <p:cNvPr id="3" name="Text Placeholder 2"/>
          <p:cNvSpPr>
            <a:spLocks noGrp="1"/>
          </p:cNvSpPr>
          <p:nvPr>
            <p:ph type="body" idx="1"/>
          </p:nvPr>
        </p:nvSpPr>
        <p:spPr>
          <a:xfrm>
            <a:off x="1522412" y="4876800"/>
            <a:ext cx="8229601" cy="1292225"/>
          </a:xfrm>
        </p:spPr>
        <p:txBody>
          <a:bodyPr anchor="t">
            <a:normAutofit/>
          </a:bodyPr>
          <a:lstStyle>
            <a:lvl1pPr marL="0" indent="0">
              <a:spcBef>
                <a:spcPts val="0"/>
              </a:spcBef>
              <a:buNone/>
              <a:defRPr sz="2800" cap="none" baseline="0">
                <a:solidFill>
                  <a:schemeClr val="accent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grpSp>
        <p:nvGrpSpPr>
          <p:cNvPr id="7" name="Group 6"/>
          <p:cNvGrpSpPr/>
          <p:nvPr userDrawn="1"/>
        </p:nvGrpSpPr>
        <p:grpSpPr>
          <a:xfrm>
            <a:off x="11123611" y="0"/>
            <a:ext cx="1065214" cy="6868886"/>
            <a:chOff x="11123611" y="0"/>
            <a:chExt cx="1065214" cy="6868886"/>
          </a:xfrm>
        </p:grpSpPr>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1123611" y="0"/>
              <a:ext cx="1065213" cy="6858000"/>
            </a:xfrm>
            <a:prstGeom prst="rect">
              <a:avLst/>
            </a:prstGeom>
          </p:spPr>
        </p:pic>
        <p:sp>
          <p:nvSpPr>
            <p:cNvPr id="12" name="Rectangle 11"/>
            <p:cNvSpPr/>
            <p:nvPr/>
          </p:nvSpPr>
          <p:spPr>
            <a:xfrm>
              <a:off x="11123612" y="10886"/>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4/17/2022</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9" name="Straight Connector 8"/>
          <p:cNvCxnSpPr/>
          <p:nvPr/>
        </p:nvCxnSpPr>
        <p:spPr>
          <a:xfrm>
            <a:off x="1658936" y="4782971"/>
            <a:ext cx="80168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8" cy="1219200"/>
          </a:xfrm>
        </p:spPr>
        <p:txBody>
          <a:bodyPr/>
          <a:lstStyle>
            <a:lvl1pPr>
              <a:defRPr>
                <a:solidFill>
                  <a:schemeClr val="accent1">
                    <a:lumMod val="50000"/>
                  </a:schemeClr>
                </a:solidFill>
              </a:defRPr>
            </a:lvl1pPr>
          </a:lstStyle>
          <a:p>
            <a:r>
              <a:rPr lang="en-US" smtClean="0"/>
              <a:t>Click to edit Master title style</a:t>
            </a:r>
            <a:endParaRPr/>
          </a:p>
        </p:txBody>
      </p:sp>
      <p:sp>
        <p:nvSpPr>
          <p:cNvPr id="3" name="Content Placeholder 2"/>
          <p:cNvSpPr>
            <a:spLocks noGrp="1"/>
          </p:cNvSpPr>
          <p:nvPr>
            <p:ph sz="half" idx="1"/>
          </p:nvPr>
        </p:nvSpPr>
        <p:spPr>
          <a:xfrm>
            <a:off x="1488168" y="1984248"/>
            <a:ext cx="4800600"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Content Placeholder 3"/>
          <p:cNvSpPr>
            <a:spLocks noGrp="1"/>
          </p:cNvSpPr>
          <p:nvPr>
            <p:ph sz="half" idx="2"/>
          </p:nvPr>
        </p:nvSpPr>
        <p:spPr>
          <a:xfrm>
            <a:off x="6551612" y="1984248"/>
            <a:ext cx="4800601"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03F41C87-7AD9-4845-A077-840E4A0F3F06}" type="datetimeFigureOut">
              <a:rPr lang="en-US"/>
              <a:t>4/17/2022</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cxnSp>
        <p:nvCxnSpPr>
          <p:cNvPr id="8" name="Straight Connector 7"/>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8" cy="1219200"/>
          </a:xfrm>
        </p:spPr>
        <p:txBody>
          <a:bodyPr/>
          <a:lstStyle>
            <a:lvl1pPr>
              <a:defRPr>
                <a:solidFill>
                  <a:schemeClr val="accent1">
                    <a:lumMod val="50000"/>
                  </a:schemeClr>
                </a:solidFill>
              </a:defRPr>
            </a:lvl1pPr>
          </a:lstStyle>
          <a:p>
            <a:r>
              <a:rPr lang="en-US" smtClean="0"/>
              <a:t>Click to edit Master title style</a:t>
            </a:r>
            <a:endParaRPr dirty="0"/>
          </a:p>
        </p:txBody>
      </p:sp>
      <p:sp>
        <p:nvSpPr>
          <p:cNvPr id="3" name="Text Placeholder 2"/>
          <p:cNvSpPr>
            <a:spLocks noGrp="1"/>
          </p:cNvSpPr>
          <p:nvPr>
            <p:ph type="body" idx="1"/>
          </p:nvPr>
        </p:nvSpPr>
        <p:spPr>
          <a:xfrm>
            <a:off x="1522413" y="1828800"/>
            <a:ext cx="4800600"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22413" y="2743200"/>
            <a:ext cx="4800600"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Text Placeholder 4"/>
          <p:cNvSpPr>
            <a:spLocks noGrp="1"/>
          </p:cNvSpPr>
          <p:nvPr>
            <p:ph type="body" sz="quarter" idx="3"/>
          </p:nvPr>
        </p:nvSpPr>
        <p:spPr>
          <a:xfrm>
            <a:off x="6551613" y="1828800"/>
            <a:ext cx="4800600"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551613" y="2743200"/>
            <a:ext cx="4800600"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03F41C87-7AD9-4845-A077-840E4A0F3F06}" type="datetimeFigureOut">
              <a:rPr lang="en-US"/>
              <a:t>4/17/2022</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cxnSp>
        <p:nvCxnSpPr>
          <p:cNvPr id="10" name="Straight Connector 9"/>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smtClean="0"/>
              <a:t>Click to edit Master title style</a:t>
            </a:r>
            <a:endParaRPr dirty="0"/>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03F41C87-7AD9-4845-A077-840E4A0F3F06}" type="datetimeFigureOut">
              <a:rPr lang="en-US"/>
              <a:t>4/17/2022</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cxnSp>
        <p:nvCxnSpPr>
          <p:cNvPr id="6" name="Straight Connector 5"/>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03F41C87-7AD9-4845-A077-840E4A0F3F06}" type="datetimeFigureOut">
              <a:rPr lang="en-US"/>
              <a:t>4/17/2022</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4114800" cy="1925637"/>
          </a:xfrm>
        </p:spPr>
        <p:txBody>
          <a:bodyPr anchor="b">
            <a:noAutofit/>
          </a:bodyPr>
          <a:lstStyle>
            <a:lvl1pPr algn="l">
              <a:lnSpc>
                <a:spcPct val="80000"/>
              </a:lnSpc>
              <a:defRPr sz="4000" b="0">
                <a:solidFill>
                  <a:schemeClr val="accent1">
                    <a:lumMod val="50000"/>
                  </a:schemeClr>
                </a:solidFill>
              </a:defRPr>
            </a:lvl1pPr>
          </a:lstStyle>
          <a:p>
            <a:r>
              <a:rPr lang="en-US" smtClean="0"/>
              <a:t>Click to edit Master title style</a:t>
            </a:r>
            <a:endParaRPr/>
          </a:p>
        </p:txBody>
      </p:sp>
      <p:sp>
        <p:nvSpPr>
          <p:cNvPr id="3" name="Content Placeholder 2"/>
          <p:cNvSpPr>
            <a:spLocks noGrp="1"/>
          </p:cNvSpPr>
          <p:nvPr>
            <p:ph idx="1"/>
          </p:nvPr>
        </p:nvSpPr>
        <p:spPr>
          <a:xfrm>
            <a:off x="6094414" y="685800"/>
            <a:ext cx="5257799"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a:xfrm>
            <a:off x="1522413" y="2895599"/>
            <a:ext cx="4114800" cy="1752601"/>
          </a:xfrm>
        </p:spPr>
        <p:txBody>
          <a:bodyPr>
            <a:normAutofit/>
          </a:bodyPr>
          <a:lstStyle>
            <a:lvl1pPr marL="0" indent="0">
              <a:lnSpc>
                <a:spcPct val="90000"/>
              </a:lnSpc>
              <a:spcBef>
                <a:spcPts val="18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03F41C87-7AD9-4845-A077-840E4A0F3F06}" type="datetimeFigureOut">
              <a:rPr lang="en-US"/>
              <a:t>4/17/2022</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cxnSp>
        <p:nvCxnSpPr>
          <p:cNvPr id="8" name="Straight Connector 7"/>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4114800" cy="1925638"/>
          </a:xfrm>
        </p:spPr>
        <p:txBody>
          <a:bodyPr anchor="b">
            <a:normAutofit/>
          </a:bodyPr>
          <a:lstStyle>
            <a:lvl1pPr algn="l">
              <a:lnSpc>
                <a:spcPct val="80000"/>
              </a:lnSpc>
              <a:defRPr sz="4000" b="0" i="0" baseline="0">
                <a:solidFill>
                  <a:schemeClr val="accent1">
                    <a:lumMod val="50000"/>
                  </a:schemeClr>
                </a:solidFill>
              </a:defRPr>
            </a:lvl1pPr>
          </a:lstStyle>
          <a:p>
            <a:r>
              <a:rPr lang="en-US" smtClean="0"/>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6025925" y="-50118"/>
            <a:ext cx="6172198" cy="6857999"/>
          </a:xfrm>
          <a:solidFill>
            <a:schemeClr val="bg2"/>
          </a:solidFill>
          <a:effectLst>
            <a:outerShdw blurRad="152400" dist="50800" dir="10800000" algn="r" rotWithShape="0">
              <a:prstClr val="black">
                <a:alpha val="25000"/>
              </a:prstClr>
            </a:outerShdw>
          </a:effectLst>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4" name="Text Placeholder 3"/>
          <p:cNvSpPr>
            <a:spLocks noGrp="1"/>
          </p:cNvSpPr>
          <p:nvPr>
            <p:ph type="body" sz="half" idx="2"/>
          </p:nvPr>
        </p:nvSpPr>
        <p:spPr>
          <a:xfrm>
            <a:off x="1522413" y="2895599"/>
            <a:ext cx="4114800" cy="1752601"/>
          </a:xfrm>
        </p:spPr>
        <p:txBody>
          <a:bodyPr>
            <a:normAutofit/>
          </a:bodyPr>
          <a:lstStyle>
            <a:lvl1pPr marL="0" indent="0">
              <a:lnSpc>
                <a:spcPct val="90000"/>
              </a:lnSpc>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0" name="Straight Connector 9"/>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829799" cy="1219200"/>
          </a:xfrm>
          <a:prstGeom prst="rect">
            <a:avLst/>
          </a:prstGeom>
        </p:spPr>
        <p:txBody>
          <a:bodyPr vert="horz" lIns="91440" tIns="45720" rIns="91440" bIns="45720" rtlCol="0" anchor="b">
            <a:normAutofit/>
          </a:bodyPr>
          <a:lstStyle/>
          <a:p>
            <a:r>
              <a:rPr lang="en-US" smtClean="0"/>
              <a:t>Click to edit Master title style</a:t>
            </a:r>
            <a:endParaRPr/>
          </a:p>
        </p:txBody>
      </p:sp>
      <p:sp>
        <p:nvSpPr>
          <p:cNvPr id="3" name="Text Placeholder 2"/>
          <p:cNvSpPr>
            <a:spLocks noGrp="1"/>
          </p:cNvSpPr>
          <p:nvPr>
            <p:ph type="body" idx="1"/>
          </p:nvPr>
        </p:nvSpPr>
        <p:spPr>
          <a:xfrm>
            <a:off x="1522413" y="1981200"/>
            <a:ext cx="9829799" cy="4187825"/>
          </a:xfrm>
          <a:prstGeom prst="rect">
            <a:avLst/>
          </a:prstGeom>
        </p:spPr>
        <p:txBody>
          <a:bodyPr vert="horz" lIns="91440" tIns="45720" rIns="91440" bIns="45720" rtlCol="0">
            <a:normAutofit/>
          </a:bodyPr>
          <a:lstStyle/>
          <a:p>
            <a:pPr lvl="0"/>
            <a:r>
              <a:rPr lang="en-US" dirty="0"/>
              <a:t>E</a:t>
            </a:r>
            <a:r>
              <a:rPr dirty="0"/>
              <a:t>dit Master text styles</a:t>
            </a:r>
          </a:p>
          <a:p>
            <a:pPr lvl="1"/>
            <a:r>
              <a:rPr dirty="0"/>
              <a:t>Second level</a:t>
            </a:r>
          </a:p>
          <a:p>
            <a:pPr lvl="2"/>
            <a:r>
              <a:rPr dirty="0"/>
              <a:t>Third level</a:t>
            </a:r>
          </a:p>
          <a:p>
            <a:pPr lvl="3"/>
            <a:r>
              <a:rPr dirty="0"/>
              <a:t>Fourth level</a:t>
            </a:r>
          </a:p>
          <a:p>
            <a:pPr lvl="4"/>
            <a:r>
              <a:rPr dirty="0"/>
              <a:t>Fifth level</a:t>
            </a:r>
          </a:p>
        </p:txBody>
      </p:sp>
      <p:sp>
        <p:nvSpPr>
          <p:cNvPr id="5" name="Footer Placeholder 4"/>
          <p:cNvSpPr>
            <a:spLocks noGrp="1"/>
          </p:cNvSpPr>
          <p:nvPr>
            <p:ph type="ftr" sz="quarter" idx="3"/>
          </p:nvPr>
        </p:nvSpPr>
        <p:spPr>
          <a:xfrm>
            <a:off x="1522413" y="6400800"/>
            <a:ext cx="5954834" cy="276228"/>
          </a:xfrm>
          <a:prstGeom prst="rect">
            <a:avLst/>
          </a:prstGeom>
        </p:spPr>
        <p:txBody>
          <a:bodyPr vert="horz" lIns="91440" tIns="45720" rIns="91440" bIns="45720" rtlCol="0" anchor="ctr"/>
          <a:lstStyle>
            <a:lvl1pPr algn="l">
              <a:defRPr sz="1100">
                <a:solidFill>
                  <a:schemeClr val="tx1"/>
                </a:solidFill>
              </a:defRPr>
            </a:lvl1pPr>
          </a:lstStyle>
          <a:p>
            <a:r>
              <a:rPr lang="en-US"/>
              <a:t>Add a footer</a:t>
            </a:r>
            <a:endParaRPr lang="en-US" dirty="0"/>
          </a:p>
        </p:txBody>
      </p:sp>
      <p:sp>
        <p:nvSpPr>
          <p:cNvPr id="4" name="Date Placeholder 3"/>
          <p:cNvSpPr>
            <a:spLocks noGrp="1"/>
          </p:cNvSpPr>
          <p:nvPr>
            <p:ph type="dt" sz="half" idx="2"/>
          </p:nvPr>
        </p:nvSpPr>
        <p:spPr>
          <a:xfrm>
            <a:off x="8228011" y="6400800"/>
            <a:ext cx="1548659" cy="276228"/>
          </a:xfrm>
          <a:prstGeom prst="rect">
            <a:avLst/>
          </a:prstGeom>
        </p:spPr>
        <p:txBody>
          <a:bodyPr vert="horz" lIns="91440" tIns="45720" rIns="91440" bIns="45720" rtlCol="0" anchor="ctr"/>
          <a:lstStyle>
            <a:lvl1pPr algn="r">
              <a:defRPr sz="1100">
                <a:solidFill>
                  <a:schemeClr val="tx1"/>
                </a:solidFill>
              </a:defRPr>
            </a:lvl1pPr>
          </a:lstStyle>
          <a:p>
            <a:fld id="{03F41C87-7AD9-4845-A077-840E4A0F3F06}" type="datetimeFigureOut">
              <a:rPr lang="en-US" smtClean="0"/>
              <a:pPr/>
              <a:t>4/17/2022</a:t>
            </a:fld>
            <a:endParaRPr lang="en-US"/>
          </a:p>
        </p:txBody>
      </p:sp>
      <p:sp>
        <p:nvSpPr>
          <p:cNvPr id="6" name="Slide Number Placeholder 5"/>
          <p:cNvSpPr>
            <a:spLocks noGrp="1"/>
          </p:cNvSpPr>
          <p:nvPr>
            <p:ph type="sldNum" sz="quarter" idx="4"/>
          </p:nvPr>
        </p:nvSpPr>
        <p:spPr>
          <a:xfrm>
            <a:off x="10285411" y="6400800"/>
            <a:ext cx="1066802" cy="276228"/>
          </a:xfrm>
          <a:prstGeom prst="rect">
            <a:avLst/>
          </a:prstGeom>
        </p:spPr>
        <p:txBody>
          <a:bodyPr vert="horz" lIns="91440" tIns="45720" rIns="91440" bIns="45720" rtlCol="0" anchor="ctr"/>
          <a:lstStyle>
            <a:lvl1pPr algn="r">
              <a:defRPr sz="1100">
                <a:solidFill>
                  <a:schemeClr val="tx1"/>
                </a:solidFill>
              </a:defRPr>
            </a:lvl1pPr>
          </a:lstStyle>
          <a:p>
            <a:fld id="{2A013F82-EE5E-44EE-A61D-E31C6657F26F}" type="slidenum">
              <a:rPr lang="en-US" smtClean="0"/>
              <a:pPr/>
              <a:t>‹#›</a:t>
            </a:fld>
            <a:endParaRPr lang="en-US"/>
          </a:p>
        </p:txBody>
      </p:sp>
      <p:pic>
        <p:nvPicPr>
          <p:cNvPr id="9" name="Picture 8"/>
          <p:cNvPicPr>
            <a:picLocks noChangeAspect="1"/>
          </p:cNvPicPr>
          <p:nvPr/>
        </p:nvPicPr>
        <p:blipFill rotWithShape="1">
          <a:blip r:embed="rId13" cstate="print">
            <a:extLst>
              <a:ext uri="{28A0092B-C50C-407E-A947-70E740481C1C}">
                <a14:useLocalDpi xmlns:a14="http://schemas.microsoft.com/office/drawing/2010/main" val="0"/>
              </a:ext>
            </a:extLst>
          </a:blip>
          <a:srcRect/>
          <a:stretch/>
        </p:blipFill>
        <p:spPr>
          <a:xfrm>
            <a:off x="1" y="0"/>
            <a:ext cx="1065213" cy="6858000"/>
          </a:xfrm>
          <a:prstGeom prst="rect">
            <a:avLst/>
          </a:prstGeom>
        </p:spPr>
      </p:pic>
      <p:sp>
        <p:nvSpPr>
          <p:cNvPr id="10" name="Rectangle 9"/>
          <p:cNvSpPr/>
          <p:nvPr/>
        </p:nvSpPr>
        <p:spPr>
          <a:xfrm>
            <a:off x="1" y="0"/>
            <a:ext cx="1065213" cy="6858000"/>
          </a:xfrm>
          <a:prstGeom prst="rect">
            <a:avLst/>
          </a:prstGeom>
          <a:gradFill flip="none" rotWithShape="1">
            <a:gsLst>
              <a:gs pos="75000">
                <a:schemeClr val="tx2">
                  <a:alpha val="0"/>
                </a:schemeClr>
              </a:gs>
              <a:gs pos="100000">
                <a:schemeClr val="tx2">
                  <a:alpha val="2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extLst>
      <p:ext uri="{BB962C8B-B14F-4D97-AF65-F5344CB8AC3E}">
        <p14:creationId xmlns:p14="http://schemas.microsoft.com/office/powerpoint/2010/main" val="14030599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accent1">
              <a:lumMod val="50000"/>
            </a:schemeClr>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tx1">
            <a:lumMod val="90000"/>
            <a:lumOff val="10000"/>
          </a:schemeClr>
        </a:buClr>
        <a:buSzPct val="80000"/>
        <a:buFont typeface="Arial" pitchFamily="34" charset="0"/>
        <a:buChar char="•"/>
        <a:defRPr sz="2400" kern="1200">
          <a:solidFill>
            <a:schemeClr val="tx1"/>
          </a:solidFill>
          <a:latin typeface="+mn-lt"/>
          <a:ea typeface="+mn-ea"/>
          <a:cs typeface="+mn-cs"/>
        </a:defRPr>
      </a:lvl1pPr>
      <a:lvl2pPr marL="511175" indent="-228600" algn="l" defTabSz="914400" rtl="0" eaLnBrk="1" latinLnBrk="0" hangingPunct="1">
        <a:lnSpc>
          <a:spcPct val="90000"/>
        </a:lnSpc>
        <a:spcBef>
          <a:spcPts val="1000"/>
        </a:spcBef>
        <a:buClr>
          <a:schemeClr val="tx1">
            <a:lumMod val="90000"/>
            <a:lumOff val="10000"/>
          </a:schemeClr>
        </a:buClr>
        <a:buSzPct val="80000"/>
        <a:buFont typeface="Arial" pitchFamily="34" charset="0"/>
        <a:buChar char="•"/>
        <a:defRPr sz="2000" kern="1200">
          <a:solidFill>
            <a:schemeClr val="tx1"/>
          </a:solidFill>
          <a:latin typeface="+mn-lt"/>
          <a:ea typeface="+mn-ea"/>
          <a:cs typeface="+mn-cs"/>
        </a:defRPr>
      </a:lvl2pPr>
      <a:lvl3pPr marL="685800"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800" kern="1200">
          <a:solidFill>
            <a:schemeClr val="tx1"/>
          </a:solidFill>
          <a:latin typeface="+mn-lt"/>
          <a:ea typeface="+mn-ea"/>
          <a:cs typeface="+mn-cs"/>
        </a:defRPr>
      </a:lvl3pPr>
      <a:lvl4pPr marL="860425"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4pPr>
      <a:lvl5pPr marL="1033463" indent="-173038"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slideLayout" Target="../slideLayouts/slideLayout7.xml"/><Relationship Id="rId1" Type="http://schemas.openxmlformats.org/officeDocument/2006/relationships/vmlDrawing" Target="../drawings/vmlDrawing2.vml"/><Relationship Id="rId5" Type="http://schemas.openxmlformats.org/officeDocument/2006/relationships/image" Target="../media/image25.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slideLayout" Target="../slideLayouts/slideLayout7.xml"/><Relationship Id="rId1" Type="http://schemas.openxmlformats.org/officeDocument/2006/relationships/vmlDrawing" Target="../drawings/vmlDrawing3.v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1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8.xml"/><Relationship Id="rId4" Type="http://schemas.openxmlformats.org/officeDocument/2006/relationships/image" Target="../media/image39.png"/></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41.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8.xml"/><Relationship Id="rId1" Type="http://schemas.openxmlformats.org/officeDocument/2006/relationships/vmlDrawing" Target="../drawings/vmlDrawing1.v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0824" y="548680"/>
            <a:ext cx="5945188" cy="4171528"/>
          </a:xfrm>
        </p:spPr>
        <p:txBody>
          <a:bodyPr>
            <a:normAutofit/>
          </a:bodyPr>
          <a:lstStyle/>
          <a:p>
            <a:r>
              <a:rPr lang="en-US" sz="4400" dirty="0"/>
              <a:t>Micro Credit Defaulter </a:t>
            </a:r>
            <a:r>
              <a:rPr lang="en-US" sz="4400" dirty="0" smtClean="0"/>
              <a:t>Project</a:t>
            </a:r>
            <a:endParaRPr lang="en-US" sz="4400" dirty="0"/>
          </a:p>
        </p:txBody>
      </p:sp>
      <p:sp>
        <p:nvSpPr>
          <p:cNvPr id="3" name="Subtitle 2"/>
          <p:cNvSpPr>
            <a:spLocks noGrp="1"/>
          </p:cNvSpPr>
          <p:nvPr>
            <p:ph type="subTitle" idx="1"/>
          </p:nvPr>
        </p:nvSpPr>
        <p:spPr>
          <a:xfrm>
            <a:off x="1520825" y="4898573"/>
            <a:ext cx="5945187" cy="618660"/>
          </a:xfrm>
        </p:spPr>
        <p:txBody>
          <a:bodyPr/>
          <a:lstStyle/>
          <a:p>
            <a:pPr algn="r"/>
            <a:r>
              <a:rPr lang="en-US" dirty="0" smtClean="0"/>
              <a:t>By: Deepak kr. Singh </a:t>
            </a:r>
            <a:endParaRPr lang="en-US" dirty="0"/>
          </a:p>
        </p:txBody>
      </p:sp>
    </p:spTree>
    <p:extLst>
      <p:ext uri="{BB962C8B-B14F-4D97-AF65-F5344CB8AC3E}">
        <p14:creationId xmlns:p14="http://schemas.microsoft.com/office/powerpoint/2010/main" val="2320115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41884" y="25152"/>
            <a:ext cx="8136904" cy="6832848"/>
          </a:xfrm>
          <a:prstGeom prst="rect">
            <a:avLst/>
          </a:prstGeom>
        </p:spPr>
      </p:pic>
      <p:sp>
        <p:nvSpPr>
          <p:cNvPr id="3" name="Rectangle 2"/>
          <p:cNvSpPr/>
          <p:nvPr/>
        </p:nvSpPr>
        <p:spPr>
          <a:xfrm>
            <a:off x="9694812" y="1988840"/>
            <a:ext cx="2110309" cy="1837426"/>
          </a:xfrm>
          <a:prstGeom prst="rect">
            <a:avLst/>
          </a:prstGeom>
        </p:spPr>
        <p:txBody>
          <a:bodyPr wrap="square">
            <a:spAutoFit/>
          </a:bodyPr>
          <a:lstStyle/>
          <a:p>
            <a:pPr lvl="0">
              <a:lnSpc>
                <a:spcPct val="90000"/>
              </a:lnSpc>
              <a:buSzPts val="1280"/>
            </a:pPr>
            <a:r>
              <a:rPr lang="en-US" dirty="0" smtClean="0"/>
              <a:t>Distribution </a:t>
            </a:r>
            <a:r>
              <a:rPr lang="en-US" dirty="0"/>
              <a:t>plot to check through all the column details ensuring that the distribution is displayed for further analysis</a:t>
            </a:r>
            <a:endParaRPr lang="en-US" dirty="0"/>
          </a:p>
        </p:txBody>
      </p:sp>
      <p:sp>
        <p:nvSpPr>
          <p:cNvPr id="4" name="Rectangle 3"/>
          <p:cNvSpPr/>
          <p:nvPr/>
        </p:nvSpPr>
        <p:spPr>
          <a:xfrm>
            <a:off x="9621035" y="1268760"/>
            <a:ext cx="2257862" cy="369332"/>
          </a:xfrm>
          <a:prstGeom prst="rect">
            <a:avLst/>
          </a:prstGeom>
        </p:spPr>
        <p:txBody>
          <a:bodyPr wrap="none">
            <a:spAutoFit/>
          </a:bodyPr>
          <a:lstStyle/>
          <a:p>
            <a:r>
              <a:rPr lang="en-US" dirty="0"/>
              <a:t>Multivariate Analysis</a:t>
            </a:r>
            <a:endParaRPr lang="en-IN" dirty="0"/>
          </a:p>
        </p:txBody>
      </p:sp>
    </p:spTree>
    <p:extLst>
      <p:ext uri="{BB962C8B-B14F-4D97-AF65-F5344CB8AC3E}">
        <p14:creationId xmlns:p14="http://schemas.microsoft.com/office/powerpoint/2010/main" val="3323055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9876" y="-5060"/>
            <a:ext cx="9399548" cy="6858000"/>
          </a:xfrm>
          <a:prstGeom prst="rect">
            <a:avLst/>
          </a:prstGeom>
        </p:spPr>
      </p:pic>
      <p:sp>
        <p:nvSpPr>
          <p:cNvPr id="3" name="Rectangle 2"/>
          <p:cNvSpPr/>
          <p:nvPr/>
        </p:nvSpPr>
        <p:spPr>
          <a:xfrm>
            <a:off x="7678588" y="6093296"/>
            <a:ext cx="2769804" cy="400110"/>
          </a:xfrm>
          <a:prstGeom prst="rect">
            <a:avLst/>
          </a:prstGeom>
        </p:spPr>
        <p:txBody>
          <a:bodyPr wrap="square">
            <a:spAutoFit/>
          </a:bodyPr>
          <a:lstStyle/>
          <a:p>
            <a:pPr algn="r"/>
            <a:r>
              <a:rPr lang="en-IN" sz="2000" b="1" dirty="0">
                <a:latin typeface="Calibri" panose="020F0502020204030204" pitchFamily="34" charset="0"/>
                <a:ea typeface="Calibri" panose="020F0502020204030204" pitchFamily="34" charset="0"/>
                <a:cs typeface="Times New Roman" panose="02020603050405020304" pitchFamily="18" charset="0"/>
              </a:rPr>
              <a:t>Plotting the Histogram</a:t>
            </a:r>
            <a:endParaRPr lang="en-IN" sz="2000" dirty="0"/>
          </a:p>
        </p:txBody>
      </p:sp>
    </p:spTree>
    <p:extLst>
      <p:ext uri="{BB962C8B-B14F-4D97-AF65-F5344CB8AC3E}">
        <p14:creationId xmlns:p14="http://schemas.microsoft.com/office/powerpoint/2010/main" val="1107827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85900" y="20092"/>
            <a:ext cx="7632848" cy="6858000"/>
          </a:xfrm>
          <a:prstGeom prst="rect">
            <a:avLst/>
          </a:prstGeom>
        </p:spPr>
      </p:pic>
      <p:sp>
        <p:nvSpPr>
          <p:cNvPr id="3" name="Rectangle 2"/>
          <p:cNvSpPr/>
          <p:nvPr/>
        </p:nvSpPr>
        <p:spPr>
          <a:xfrm>
            <a:off x="9766820" y="1484784"/>
            <a:ext cx="1942070" cy="369332"/>
          </a:xfrm>
          <a:prstGeom prst="rect">
            <a:avLst/>
          </a:prstGeom>
        </p:spPr>
        <p:txBody>
          <a:bodyPr wrap="none">
            <a:spAutoFit/>
          </a:bodyPr>
          <a:lstStyle/>
          <a:p>
            <a:r>
              <a:rPr lang="en-US" dirty="0"/>
              <a:t>Bivariate Analysis</a:t>
            </a:r>
            <a:endParaRPr lang="en-IN" dirty="0"/>
          </a:p>
        </p:txBody>
      </p:sp>
      <p:sp>
        <p:nvSpPr>
          <p:cNvPr id="4" name="Rectangle 3"/>
          <p:cNvSpPr/>
          <p:nvPr/>
        </p:nvSpPr>
        <p:spPr>
          <a:xfrm>
            <a:off x="9766820" y="2852936"/>
            <a:ext cx="2182317" cy="1837426"/>
          </a:xfrm>
          <a:prstGeom prst="rect">
            <a:avLst/>
          </a:prstGeom>
        </p:spPr>
        <p:txBody>
          <a:bodyPr wrap="square">
            <a:spAutoFit/>
          </a:bodyPr>
          <a:lstStyle/>
          <a:p>
            <a:pPr lvl="0">
              <a:lnSpc>
                <a:spcPct val="90000"/>
              </a:lnSpc>
              <a:buSzPts val="1280"/>
            </a:pPr>
            <a:r>
              <a:rPr lang="en-US" dirty="0"/>
              <a:t>With the help of Bar Plot we are able to see the success and failure label data for the columns basically the feature data.</a:t>
            </a:r>
            <a:endParaRPr lang="en-US" dirty="0"/>
          </a:p>
        </p:txBody>
      </p:sp>
    </p:spTree>
    <p:extLst>
      <p:ext uri="{BB962C8B-B14F-4D97-AF65-F5344CB8AC3E}">
        <p14:creationId xmlns:p14="http://schemas.microsoft.com/office/powerpoint/2010/main" val="469541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97868" y="0"/>
            <a:ext cx="8280920" cy="6858000"/>
          </a:xfrm>
          <a:prstGeom prst="rect">
            <a:avLst/>
          </a:prstGeom>
        </p:spPr>
      </p:pic>
      <p:sp>
        <p:nvSpPr>
          <p:cNvPr id="4" name="Rectangle 3"/>
          <p:cNvSpPr/>
          <p:nvPr/>
        </p:nvSpPr>
        <p:spPr>
          <a:xfrm>
            <a:off x="9550796" y="2385637"/>
            <a:ext cx="2470349" cy="1837426"/>
          </a:xfrm>
          <a:prstGeom prst="rect">
            <a:avLst/>
          </a:prstGeom>
        </p:spPr>
        <p:txBody>
          <a:bodyPr wrap="square">
            <a:spAutoFit/>
          </a:bodyPr>
          <a:lstStyle/>
          <a:p>
            <a:pPr lvl="0">
              <a:lnSpc>
                <a:spcPct val="90000"/>
              </a:lnSpc>
              <a:buSzPts val="1280"/>
            </a:pPr>
            <a:r>
              <a:rPr lang="en-US" dirty="0" smtClean="0"/>
              <a:t>statistical  </a:t>
            </a:r>
            <a:r>
              <a:rPr lang="en-US" dirty="0"/>
              <a:t>representation </a:t>
            </a:r>
            <a:r>
              <a:rPr lang="en-US" dirty="0" smtClean="0"/>
              <a:t>of </a:t>
            </a:r>
            <a:r>
              <a:rPr lang="en-US" dirty="0"/>
              <a:t>the all the numeric data columns.</a:t>
            </a:r>
          </a:p>
          <a:p>
            <a:pPr lvl="0">
              <a:lnSpc>
                <a:spcPct val="90000"/>
              </a:lnSpc>
              <a:buSzPts val="1280"/>
            </a:pPr>
            <a:r>
              <a:rPr lang="en-US" dirty="0"/>
              <a:t>In that have outliers so treat them with different methods</a:t>
            </a:r>
            <a:endParaRPr lang="en-US" dirty="0"/>
          </a:p>
        </p:txBody>
      </p:sp>
    </p:spTree>
    <p:extLst>
      <p:ext uri="{BB962C8B-B14F-4D97-AF65-F5344CB8AC3E}">
        <p14:creationId xmlns:p14="http://schemas.microsoft.com/office/powerpoint/2010/main" val="1589901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IN" dirty="0" smtClean="0"/>
              <a:t>Model building</a:t>
            </a:r>
            <a:endParaRPr lang="en-IN" dirty="0"/>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166420" y="2895599"/>
            <a:ext cx="5257800" cy="2117578"/>
          </a:xfrm>
        </p:spPr>
      </p:pic>
      <p:sp>
        <p:nvSpPr>
          <p:cNvPr id="5" name="Text Placeholder 4"/>
          <p:cNvSpPr>
            <a:spLocks noGrp="1"/>
          </p:cNvSpPr>
          <p:nvPr>
            <p:ph type="body" sz="half" idx="2"/>
          </p:nvPr>
        </p:nvSpPr>
        <p:spPr>
          <a:xfrm>
            <a:off x="1522413" y="2895599"/>
            <a:ext cx="4114800" cy="3276601"/>
          </a:xfrm>
        </p:spPr>
        <p:txBody>
          <a:bodyPr>
            <a:normAutofit lnSpcReduction="10000"/>
          </a:bodyPr>
          <a:lstStyle/>
          <a:p>
            <a:pPr algn="just"/>
            <a:r>
              <a:rPr lang="en-IN" dirty="0" smtClean="0"/>
              <a:t>Built model </a:t>
            </a:r>
            <a:r>
              <a:rPr lang="en-IN" dirty="0"/>
              <a:t>which can be used to predict in terms of a probability for each loan transaction, whether the customer will be paying back the loaned amount within 5 days of insurance of loan. </a:t>
            </a:r>
            <a:endParaRPr lang="en-IN" dirty="0" smtClean="0"/>
          </a:p>
          <a:p>
            <a:pPr algn="just"/>
            <a:r>
              <a:rPr lang="en-IN" dirty="0" smtClean="0"/>
              <a:t>In </a:t>
            </a:r>
            <a:r>
              <a:rPr lang="en-IN" dirty="0"/>
              <a:t>this case, Label ‘1’ indicates that the loan has been payed i.e. Non- defaulter, while, Label ‘0’ indicates that the loan has not been payed i.e. defaulter.</a:t>
            </a:r>
            <a:endParaRPr lang="en-IN" dirty="0"/>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06580" y="1282005"/>
            <a:ext cx="2667000" cy="1340768"/>
          </a:xfrm>
          <a:prstGeom prst="rect">
            <a:avLst/>
          </a:prstGeom>
        </p:spPr>
      </p:pic>
    </p:spTree>
    <p:extLst>
      <p:ext uri="{BB962C8B-B14F-4D97-AF65-F5344CB8AC3E}">
        <p14:creationId xmlns:p14="http://schemas.microsoft.com/office/powerpoint/2010/main" val="959760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1" y="404664"/>
            <a:ext cx="8100394" cy="4248471"/>
          </a:xfrm>
        </p:spPr>
        <p:txBody>
          <a:bodyPr>
            <a:noAutofit/>
          </a:bodyPr>
          <a:lstStyle/>
          <a:p>
            <a:r>
              <a:rPr lang="en-US" sz="1800" dirty="0" smtClean="0"/>
              <a:t> </a:t>
            </a:r>
            <a:endParaRPr lang="en-US" sz="1800" dirty="0"/>
          </a:p>
        </p:txBody>
      </p:sp>
      <p:sp>
        <p:nvSpPr>
          <p:cNvPr id="4" name="Text Placeholder 3"/>
          <p:cNvSpPr>
            <a:spLocks noGrp="1"/>
          </p:cNvSpPr>
          <p:nvPr>
            <p:ph type="body" idx="1"/>
          </p:nvPr>
        </p:nvSpPr>
        <p:spPr>
          <a:xfrm>
            <a:off x="1629916" y="4869161"/>
            <a:ext cx="8122095" cy="1152128"/>
          </a:xfrm>
        </p:spPr>
        <p:txBody>
          <a:bodyPr>
            <a:normAutofit fontScale="70000" lnSpcReduction="20000"/>
          </a:bodyPr>
          <a:lstStyle/>
          <a:p>
            <a:pPr algn="just"/>
            <a:r>
              <a:rPr lang="en-IN" dirty="0" smtClean="0"/>
              <a:t>Models: Random </a:t>
            </a:r>
            <a:r>
              <a:rPr lang="en-IN" dirty="0"/>
              <a:t>Forest Classifier, Decision Tree Classifier, Ada Boost Classifier, Gradient Boosting Classifier, Bagging Classifier, XGB Classifier, SGD Classifier were our baseline methods. </a:t>
            </a:r>
            <a:endParaRPr lang="en-IN" dirty="0" smtClean="0"/>
          </a:p>
          <a:p>
            <a:pPr algn="just"/>
            <a:r>
              <a:rPr lang="en-IN" dirty="0" smtClean="0"/>
              <a:t>For model </a:t>
            </a:r>
            <a:r>
              <a:rPr lang="en-IN" dirty="0"/>
              <a:t>implementations, the open-source </a:t>
            </a:r>
            <a:r>
              <a:rPr lang="en-IN" dirty="0" err="1"/>
              <a:t>Scikit</a:t>
            </a:r>
            <a:r>
              <a:rPr lang="en-IN" dirty="0"/>
              <a:t>-Learn </a:t>
            </a:r>
            <a:r>
              <a:rPr lang="en-IN" dirty="0" smtClean="0"/>
              <a:t>package used</a:t>
            </a:r>
            <a:endParaRPr lang="en-US" dirty="0"/>
          </a:p>
        </p:txBody>
      </p:sp>
      <p:pic>
        <p:nvPicPr>
          <p:cNvPr id="8" name="Picture 7"/>
          <p:cNvPicPr/>
          <p:nvPr/>
        </p:nvPicPr>
        <p:blipFill>
          <a:blip r:embed="rId2"/>
          <a:stretch>
            <a:fillRect/>
          </a:stretch>
        </p:blipFill>
        <p:spPr>
          <a:xfrm>
            <a:off x="2417575" y="206525"/>
            <a:ext cx="2088232" cy="1826105"/>
          </a:xfrm>
          <a:prstGeom prst="rect">
            <a:avLst/>
          </a:prstGeom>
        </p:spPr>
      </p:pic>
      <p:pic>
        <p:nvPicPr>
          <p:cNvPr id="9" name="Picture 8"/>
          <p:cNvPicPr/>
          <p:nvPr/>
        </p:nvPicPr>
        <p:blipFill>
          <a:blip r:embed="rId3"/>
          <a:stretch>
            <a:fillRect/>
          </a:stretch>
        </p:blipFill>
        <p:spPr>
          <a:xfrm>
            <a:off x="5400971" y="625462"/>
            <a:ext cx="4320480" cy="1497173"/>
          </a:xfrm>
          <a:prstGeom prst="rect">
            <a:avLst/>
          </a:prstGeom>
        </p:spPr>
      </p:pic>
      <p:sp>
        <p:nvSpPr>
          <p:cNvPr id="3" name="Rectangle 2"/>
          <p:cNvSpPr/>
          <p:nvPr/>
        </p:nvSpPr>
        <p:spPr>
          <a:xfrm>
            <a:off x="6010084" y="296651"/>
            <a:ext cx="2904962" cy="369332"/>
          </a:xfrm>
          <a:prstGeom prst="rect">
            <a:avLst/>
          </a:prstGeom>
        </p:spPr>
        <p:txBody>
          <a:bodyPr wrap="none">
            <a:spAutoFit/>
          </a:bodyPr>
          <a:lstStyle/>
          <a:p>
            <a:r>
              <a:rPr lang="en-IN" b="1" dirty="0" smtClean="0">
                <a:solidFill>
                  <a:srgbClr val="000000"/>
                </a:solidFill>
                <a:latin typeface="Calibri" panose="020F0502020204030204" pitchFamily="34" charset="0"/>
                <a:ea typeface="Times New Roman" panose="02020603050405020304" pitchFamily="18" charset="0"/>
              </a:rPr>
              <a:t>Accuracy score </a:t>
            </a:r>
            <a:r>
              <a:rPr lang="en-IN" b="1" dirty="0">
                <a:solidFill>
                  <a:srgbClr val="000000"/>
                </a:solidFill>
                <a:latin typeface="Calibri" panose="020F0502020204030204" pitchFamily="34" charset="0"/>
                <a:ea typeface="Times New Roman" panose="02020603050405020304" pitchFamily="18" charset="0"/>
              </a:rPr>
              <a:t>of train-test:</a:t>
            </a:r>
            <a:endParaRPr lang="en-IN" dirty="0"/>
          </a:p>
        </p:txBody>
      </p:sp>
      <p:pic>
        <p:nvPicPr>
          <p:cNvPr id="11" name="Picture 10"/>
          <p:cNvPicPr>
            <a:picLocks noChangeAspect="1"/>
          </p:cNvPicPr>
          <p:nvPr/>
        </p:nvPicPr>
        <p:blipFill>
          <a:blip r:embed="rId4"/>
          <a:stretch>
            <a:fillRect/>
          </a:stretch>
        </p:blipFill>
        <p:spPr>
          <a:xfrm>
            <a:off x="2638028" y="2122635"/>
            <a:ext cx="6740277" cy="2638513"/>
          </a:xfrm>
          <a:prstGeom prst="rect">
            <a:avLst/>
          </a:prstGeom>
        </p:spPr>
      </p:pic>
    </p:spTree>
    <p:extLst>
      <p:ext uri="{BB962C8B-B14F-4D97-AF65-F5344CB8AC3E}">
        <p14:creationId xmlns:p14="http://schemas.microsoft.com/office/powerpoint/2010/main" val="3444006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4078188" y="132556"/>
            <a:ext cx="4023419" cy="743744"/>
          </a:xfrm>
        </p:spPr>
        <p:txBody>
          <a:bodyPr/>
          <a:lstStyle/>
          <a:p>
            <a:pPr algn="ctr"/>
            <a:r>
              <a:rPr lang="en-US" dirty="0" smtClean="0"/>
              <a:t>Models: </a:t>
            </a:r>
            <a:endParaRPr lang="en-US" dirty="0"/>
          </a:p>
        </p:txBody>
      </p:sp>
      <p:pic>
        <p:nvPicPr>
          <p:cNvPr id="11" name="Picture 10"/>
          <p:cNvPicPr/>
          <p:nvPr/>
        </p:nvPicPr>
        <p:blipFill>
          <a:blip r:embed="rId3"/>
          <a:stretch>
            <a:fillRect/>
          </a:stretch>
        </p:blipFill>
        <p:spPr>
          <a:xfrm>
            <a:off x="1836945" y="1457400"/>
            <a:ext cx="4275523" cy="2331640"/>
          </a:xfrm>
          <a:prstGeom prst="rect">
            <a:avLst/>
          </a:prstGeom>
        </p:spPr>
      </p:pic>
      <p:pic>
        <p:nvPicPr>
          <p:cNvPr id="12" name="Picture 11"/>
          <p:cNvPicPr/>
          <p:nvPr/>
        </p:nvPicPr>
        <p:blipFill>
          <a:blip r:embed="rId4"/>
          <a:stretch>
            <a:fillRect/>
          </a:stretch>
        </p:blipFill>
        <p:spPr>
          <a:xfrm>
            <a:off x="6958508" y="1501537"/>
            <a:ext cx="4536504" cy="2287503"/>
          </a:xfrm>
          <a:prstGeom prst="rect">
            <a:avLst/>
          </a:prstGeom>
        </p:spPr>
      </p:pic>
      <p:sp>
        <p:nvSpPr>
          <p:cNvPr id="4" name="Rectangle 3"/>
          <p:cNvSpPr/>
          <p:nvPr/>
        </p:nvSpPr>
        <p:spPr>
          <a:xfrm>
            <a:off x="2165282" y="1084637"/>
            <a:ext cx="2539541" cy="369332"/>
          </a:xfrm>
          <a:prstGeom prst="rect">
            <a:avLst/>
          </a:prstGeom>
        </p:spPr>
        <p:txBody>
          <a:bodyPr wrap="none">
            <a:spAutoFit/>
          </a:bodyPr>
          <a:lstStyle/>
          <a:p>
            <a:r>
              <a:rPr lang="en-IN" b="1" dirty="0">
                <a:solidFill>
                  <a:srgbClr val="000000"/>
                </a:solidFill>
                <a:latin typeface="Calibri" panose="020F0502020204030204" pitchFamily="34" charset="0"/>
                <a:ea typeface="Calibri" panose="020F0502020204030204" pitchFamily="34" charset="0"/>
              </a:rPr>
              <a:t>Random Forest Classifier</a:t>
            </a:r>
            <a:endParaRPr lang="en-IN" dirty="0"/>
          </a:p>
        </p:txBody>
      </p:sp>
      <p:sp>
        <p:nvSpPr>
          <p:cNvPr id="5" name="Rectangle 4"/>
          <p:cNvSpPr/>
          <p:nvPr/>
        </p:nvSpPr>
        <p:spPr>
          <a:xfrm>
            <a:off x="7678588" y="1084637"/>
            <a:ext cx="2140971" cy="369332"/>
          </a:xfrm>
          <a:prstGeom prst="rect">
            <a:avLst/>
          </a:prstGeom>
        </p:spPr>
        <p:txBody>
          <a:bodyPr wrap="none">
            <a:spAutoFit/>
          </a:bodyPr>
          <a:lstStyle/>
          <a:p>
            <a:r>
              <a:rPr lang="en-IN" b="1" dirty="0">
                <a:solidFill>
                  <a:srgbClr val="000000"/>
                </a:solidFill>
                <a:latin typeface="Calibri" panose="020F0502020204030204" pitchFamily="34" charset="0"/>
                <a:ea typeface="Calibri" panose="020F0502020204030204" pitchFamily="34" charset="0"/>
              </a:rPr>
              <a:t>Ada-Boost Classifier </a:t>
            </a:r>
            <a:endParaRPr lang="en-IN" dirty="0"/>
          </a:p>
        </p:txBody>
      </p:sp>
      <p:pic>
        <p:nvPicPr>
          <p:cNvPr id="15" name="Picture 14"/>
          <p:cNvPicPr/>
          <p:nvPr/>
        </p:nvPicPr>
        <p:blipFill>
          <a:blip r:embed="rId5"/>
          <a:stretch>
            <a:fillRect/>
          </a:stretch>
        </p:blipFill>
        <p:spPr>
          <a:xfrm>
            <a:off x="3934172" y="3836608"/>
            <a:ext cx="5472608" cy="2760744"/>
          </a:xfrm>
          <a:prstGeom prst="rect">
            <a:avLst/>
          </a:prstGeom>
        </p:spPr>
      </p:pic>
    </p:spTree>
    <p:extLst>
      <p:ext uri="{BB962C8B-B14F-4D97-AF65-F5344CB8AC3E}">
        <p14:creationId xmlns:p14="http://schemas.microsoft.com/office/powerpoint/2010/main" val="3817187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p:nvPr/>
        </p:nvPicPr>
        <p:blipFill>
          <a:blip r:embed="rId3"/>
          <a:stretch>
            <a:fillRect/>
          </a:stretch>
        </p:blipFill>
        <p:spPr>
          <a:xfrm>
            <a:off x="1917948" y="548679"/>
            <a:ext cx="4176464" cy="2782019"/>
          </a:xfrm>
          <a:prstGeom prst="rect">
            <a:avLst/>
          </a:prstGeom>
        </p:spPr>
      </p:pic>
      <p:sp>
        <p:nvSpPr>
          <p:cNvPr id="3" name="Rectangle 2"/>
          <p:cNvSpPr/>
          <p:nvPr/>
        </p:nvSpPr>
        <p:spPr>
          <a:xfrm>
            <a:off x="1845940" y="179348"/>
            <a:ext cx="2816669" cy="369332"/>
          </a:xfrm>
          <a:prstGeom prst="rect">
            <a:avLst/>
          </a:prstGeom>
        </p:spPr>
        <p:txBody>
          <a:bodyPr wrap="none">
            <a:spAutoFit/>
          </a:bodyPr>
          <a:lstStyle/>
          <a:p>
            <a:r>
              <a:rPr lang="en-IN" b="1" dirty="0">
                <a:solidFill>
                  <a:srgbClr val="000000"/>
                </a:solidFill>
                <a:latin typeface="Calibri" panose="020F0502020204030204" pitchFamily="34" charset="0"/>
                <a:ea typeface="Calibri" panose="020F0502020204030204" pitchFamily="34" charset="0"/>
              </a:rPr>
              <a:t>Gradient Boosting Classifier</a:t>
            </a:r>
            <a:endParaRPr lang="en-IN" dirty="0"/>
          </a:p>
        </p:txBody>
      </p:sp>
      <p:sp>
        <p:nvSpPr>
          <p:cNvPr id="4" name="Rectangle 3"/>
          <p:cNvSpPr/>
          <p:nvPr/>
        </p:nvSpPr>
        <p:spPr>
          <a:xfrm>
            <a:off x="8542684" y="179348"/>
            <a:ext cx="1847301" cy="369332"/>
          </a:xfrm>
          <a:prstGeom prst="rect">
            <a:avLst/>
          </a:prstGeom>
        </p:spPr>
        <p:txBody>
          <a:bodyPr wrap="none">
            <a:spAutoFit/>
          </a:bodyPr>
          <a:lstStyle/>
          <a:p>
            <a:r>
              <a:rPr lang="en-IN" b="1" dirty="0">
                <a:solidFill>
                  <a:srgbClr val="000000"/>
                </a:solidFill>
                <a:latin typeface="Calibri" panose="020F0502020204030204" pitchFamily="34" charset="0"/>
                <a:ea typeface="Calibri" panose="020F0502020204030204" pitchFamily="34" charset="0"/>
              </a:rPr>
              <a:t>Bagging Classifier</a:t>
            </a:r>
            <a:endParaRPr lang="en-IN" dirty="0"/>
          </a:p>
        </p:txBody>
      </p:sp>
      <p:pic>
        <p:nvPicPr>
          <p:cNvPr id="15" name="Picture 14"/>
          <p:cNvPicPr/>
          <p:nvPr/>
        </p:nvPicPr>
        <p:blipFill>
          <a:blip r:embed="rId4"/>
          <a:stretch>
            <a:fillRect/>
          </a:stretch>
        </p:blipFill>
        <p:spPr>
          <a:xfrm>
            <a:off x="7246540" y="548680"/>
            <a:ext cx="4380034" cy="2664296"/>
          </a:xfrm>
          <a:prstGeom prst="rect">
            <a:avLst/>
          </a:prstGeom>
        </p:spPr>
      </p:pic>
      <p:pic>
        <p:nvPicPr>
          <p:cNvPr id="17" name="Picture 16"/>
          <p:cNvPicPr/>
          <p:nvPr/>
        </p:nvPicPr>
        <p:blipFill>
          <a:blip r:embed="rId5"/>
          <a:stretch>
            <a:fillRect/>
          </a:stretch>
        </p:blipFill>
        <p:spPr>
          <a:xfrm>
            <a:off x="1467667" y="3501008"/>
            <a:ext cx="4622230" cy="2952328"/>
          </a:xfrm>
          <a:prstGeom prst="rect">
            <a:avLst/>
          </a:prstGeom>
        </p:spPr>
      </p:pic>
      <p:pic>
        <p:nvPicPr>
          <p:cNvPr id="18" name="Picture 17"/>
          <p:cNvPicPr/>
          <p:nvPr/>
        </p:nvPicPr>
        <p:blipFill>
          <a:blip r:embed="rId6"/>
          <a:stretch>
            <a:fillRect/>
          </a:stretch>
        </p:blipFill>
        <p:spPr>
          <a:xfrm>
            <a:off x="6975176" y="3501008"/>
            <a:ext cx="4680520" cy="2952328"/>
          </a:xfrm>
          <a:prstGeom prst="rect">
            <a:avLst/>
          </a:prstGeom>
        </p:spPr>
      </p:pic>
    </p:spTree>
    <p:extLst>
      <p:ext uri="{BB962C8B-B14F-4D97-AF65-F5344CB8AC3E}">
        <p14:creationId xmlns:p14="http://schemas.microsoft.com/office/powerpoint/2010/main" val="2386888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1557908" y="1052736"/>
            <a:ext cx="4248472" cy="2880320"/>
          </a:xfrm>
          <a:prstGeom prst="rect">
            <a:avLst/>
          </a:prstGeom>
        </p:spPr>
      </p:pic>
      <p:sp>
        <p:nvSpPr>
          <p:cNvPr id="3" name="Rectangle 2"/>
          <p:cNvSpPr/>
          <p:nvPr/>
        </p:nvSpPr>
        <p:spPr>
          <a:xfrm>
            <a:off x="3934172" y="404664"/>
            <a:ext cx="5472608" cy="369332"/>
          </a:xfrm>
          <a:prstGeom prst="rect">
            <a:avLst/>
          </a:prstGeom>
        </p:spPr>
        <p:txBody>
          <a:bodyPr wrap="square">
            <a:spAutoFit/>
          </a:bodyPr>
          <a:lstStyle/>
          <a:p>
            <a:pPr algn="ctr"/>
            <a:r>
              <a:rPr lang="en-IN" b="1" dirty="0" smtClean="0">
                <a:solidFill>
                  <a:srgbClr val="000000"/>
                </a:solidFill>
                <a:latin typeface="Helvetica Neue"/>
              </a:rPr>
              <a:t>Hyper-parameter Tuning  and  </a:t>
            </a:r>
            <a:r>
              <a:rPr lang="en-IN" b="1" dirty="0" smtClean="0"/>
              <a:t>ROC </a:t>
            </a:r>
            <a:r>
              <a:rPr lang="en-IN" b="1" dirty="0"/>
              <a:t>&amp; AUC </a:t>
            </a:r>
            <a:r>
              <a:rPr lang="en-IN" b="1" dirty="0" smtClean="0"/>
              <a:t>SCORE</a:t>
            </a:r>
            <a:endParaRPr lang="en-IN" b="1" dirty="0"/>
          </a:p>
        </p:txBody>
      </p:sp>
      <p:pic>
        <p:nvPicPr>
          <p:cNvPr id="4" name="Picture 3"/>
          <p:cNvPicPr/>
          <p:nvPr/>
        </p:nvPicPr>
        <p:blipFill>
          <a:blip r:embed="rId3"/>
          <a:stretch>
            <a:fillRect/>
          </a:stretch>
        </p:blipFill>
        <p:spPr>
          <a:xfrm>
            <a:off x="6670476" y="1268760"/>
            <a:ext cx="4824536" cy="2952328"/>
          </a:xfrm>
          <a:prstGeom prst="rect">
            <a:avLst/>
          </a:prstGeom>
        </p:spPr>
      </p:pic>
      <p:sp>
        <p:nvSpPr>
          <p:cNvPr id="6" name="Rectangle 5"/>
          <p:cNvSpPr/>
          <p:nvPr/>
        </p:nvSpPr>
        <p:spPr>
          <a:xfrm>
            <a:off x="2926060" y="4581128"/>
            <a:ext cx="6768752" cy="1200329"/>
          </a:xfrm>
          <a:prstGeom prst="rect">
            <a:avLst/>
          </a:prstGeom>
        </p:spPr>
        <p:txBody>
          <a:bodyPr wrap="square">
            <a:spAutoFit/>
          </a:bodyPr>
          <a:lstStyle/>
          <a:p>
            <a:pPr algn="just"/>
            <a:r>
              <a:rPr lang="en-IN" dirty="0">
                <a:latin typeface="Calibri" panose="020F0502020204030204" pitchFamily="34" charset="0"/>
                <a:ea typeface="Calibri" panose="020F0502020204030204" pitchFamily="34" charset="0"/>
                <a:cs typeface="Times New Roman" panose="02020603050405020304" pitchFamily="18" charset="0"/>
              </a:rPr>
              <a:t>ROC curves and AUCs are used to measure the quality of a classifier’s output; thus, they measure how correctly a classifier has been tuned. Movement along the ROC curve is typically a trade-off between the classifier’s sensitivity (true positive rate (TPR))</a:t>
            </a:r>
            <a:endParaRPr lang="en-IN" dirty="0"/>
          </a:p>
        </p:txBody>
      </p:sp>
    </p:spTree>
    <p:extLst>
      <p:ext uri="{BB962C8B-B14F-4D97-AF65-F5344CB8AC3E}">
        <p14:creationId xmlns:p14="http://schemas.microsoft.com/office/powerpoint/2010/main" val="3216253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Best Fit Model </a:t>
            </a:r>
            <a:endParaRPr lang="en-US" dirty="0"/>
          </a:p>
        </p:txBody>
      </p:sp>
      <p:sp>
        <p:nvSpPr>
          <p:cNvPr id="6" name="Text Placeholder 5"/>
          <p:cNvSpPr>
            <a:spLocks noGrp="1"/>
          </p:cNvSpPr>
          <p:nvPr>
            <p:ph type="body" sz="half" idx="2"/>
          </p:nvPr>
        </p:nvSpPr>
        <p:spPr>
          <a:xfrm>
            <a:off x="1436968" y="3068960"/>
            <a:ext cx="3063057" cy="2736304"/>
          </a:xfrm>
        </p:spPr>
        <p:txBody>
          <a:bodyPr>
            <a:normAutofit/>
          </a:bodyPr>
          <a:lstStyle/>
          <a:p>
            <a:r>
              <a:rPr lang="en-IN" dirty="0" smtClean="0"/>
              <a:t>The </a:t>
            </a:r>
            <a:r>
              <a:rPr lang="en-IN" dirty="0"/>
              <a:t>best model with 91.18% </a:t>
            </a:r>
            <a:r>
              <a:rPr lang="en-IN" dirty="0" smtClean="0"/>
              <a:t>accuracy score</a:t>
            </a:r>
          </a:p>
          <a:p>
            <a:r>
              <a:rPr lang="en-IN" dirty="0"/>
              <a:t>Database </a:t>
            </a:r>
            <a:r>
              <a:rPr lang="en-IN" dirty="0" smtClean="0"/>
              <a:t>help </a:t>
            </a:r>
            <a:r>
              <a:rPr lang="en-IN" dirty="0"/>
              <a:t>in making perfect model </a:t>
            </a:r>
            <a:r>
              <a:rPr lang="en-IN" dirty="0" smtClean="0"/>
              <a:t>&amp; help </a:t>
            </a:r>
            <a:r>
              <a:rPr lang="en-IN" dirty="0"/>
              <a:t>in understanding Indonesian micro finance services (MFS</a:t>
            </a:r>
            <a:r>
              <a:rPr lang="en-IN" dirty="0" smtClean="0"/>
              <a:t>)</a:t>
            </a:r>
            <a:endParaRPr lang="en-US" dirty="0"/>
          </a:p>
        </p:txBody>
      </p:sp>
      <p:pic>
        <p:nvPicPr>
          <p:cNvPr id="7" name="Content Placeholder 6"/>
          <p:cNvPicPr>
            <a:picLocks noGrp="1"/>
          </p:cNvPicPr>
          <p:nvPr>
            <p:ph idx="1"/>
          </p:nvPr>
        </p:nvPicPr>
        <p:blipFill>
          <a:blip r:embed="rId2"/>
          <a:stretch>
            <a:fillRect/>
          </a:stretch>
        </p:blipFill>
        <p:spPr>
          <a:xfrm>
            <a:off x="6142990" y="2060848"/>
            <a:ext cx="2736304" cy="1897683"/>
          </a:xfrm>
          <a:prstGeom prst="rect">
            <a:avLst/>
          </a:prstGeom>
        </p:spPr>
      </p:pic>
      <p:pic>
        <p:nvPicPr>
          <p:cNvPr id="3" name="Picture 2"/>
          <p:cNvPicPr>
            <a:picLocks noChangeAspect="1"/>
          </p:cNvPicPr>
          <p:nvPr/>
        </p:nvPicPr>
        <p:blipFill>
          <a:blip r:embed="rId3"/>
          <a:stretch>
            <a:fillRect/>
          </a:stretch>
        </p:blipFill>
        <p:spPr>
          <a:xfrm>
            <a:off x="8974732" y="2780928"/>
            <a:ext cx="2470398" cy="3024336"/>
          </a:xfrm>
          <a:prstGeom prst="rect">
            <a:avLst/>
          </a:prstGeom>
        </p:spPr>
      </p:pic>
      <p:pic>
        <p:nvPicPr>
          <p:cNvPr id="4" name="Picture 3"/>
          <p:cNvPicPr>
            <a:picLocks noChangeAspect="1"/>
          </p:cNvPicPr>
          <p:nvPr/>
        </p:nvPicPr>
        <p:blipFill>
          <a:blip r:embed="rId4"/>
          <a:stretch>
            <a:fillRect/>
          </a:stretch>
        </p:blipFill>
        <p:spPr>
          <a:xfrm>
            <a:off x="4667472" y="4149080"/>
            <a:ext cx="4007297" cy="1438275"/>
          </a:xfrm>
          <a:prstGeom prst="rect">
            <a:avLst/>
          </a:prstGeom>
        </p:spPr>
      </p:pic>
    </p:spTree>
    <p:extLst>
      <p:ext uri="{BB962C8B-B14F-4D97-AF65-F5344CB8AC3E}">
        <p14:creationId xmlns:p14="http://schemas.microsoft.com/office/powerpoint/2010/main" val="2551545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2" y="685800"/>
            <a:ext cx="4211959" cy="1925638"/>
          </a:xfrm>
        </p:spPr>
        <p:txBody>
          <a:bodyPr>
            <a:normAutofit/>
          </a:bodyPr>
          <a:lstStyle/>
          <a:p>
            <a:r>
              <a:rPr lang="en-US" dirty="0" smtClean="0"/>
              <a:t>Microfinance </a:t>
            </a:r>
            <a:br>
              <a:rPr lang="en-US" dirty="0" smtClean="0"/>
            </a:br>
            <a:r>
              <a:rPr lang="en-US" sz="1600" dirty="0" smtClean="0"/>
              <a:t>(a brief description about  </a:t>
            </a:r>
            <a:r>
              <a:rPr lang="en-US" sz="1750" dirty="0"/>
              <a:t>Indonesians</a:t>
            </a:r>
            <a:r>
              <a:rPr lang="en-US" sz="1600" dirty="0"/>
              <a:t> </a:t>
            </a:r>
            <a:r>
              <a:rPr lang="en-US" sz="1600" dirty="0" smtClean="0"/>
              <a:t>MFI)</a:t>
            </a:r>
            <a:endParaRPr lang="en-IN" sz="1600" dirty="0"/>
          </a:p>
        </p:txBody>
      </p:sp>
      <p:pic>
        <p:nvPicPr>
          <p:cNvPr id="12" name="Picture Placeholder 11"/>
          <p:cNvPicPr>
            <a:picLocks noGrp="1" noChangeAspect="1"/>
          </p:cNvPicPr>
          <p:nvPr>
            <p:ph type="pic" idx="1"/>
          </p:nvPr>
        </p:nvPicPr>
        <p:blipFill>
          <a:blip r:embed="rId2">
            <a:extLst>
              <a:ext uri="{28A0092B-C50C-407E-A947-70E740481C1C}">
                <a14:useLocalDpi xmlns:a14="http://schemas.microsoft.com/office/drawing/2010/main" val="0"/>
              </a:ext>
            </a:extLst>
          </a:blip>
          <a:srcRect l="16250" r="16250"/>
          <a:stretch>
            <a:fillRect/>
          </a:stretch>
        </p:blipFill>
        <p:spPr>
          <a:xfrm>
            <a:off x="6025925" y="0"/>
            <a:ext cx="6172198" cy="6858000"/>
          </a:xfrm>
        </p:spPr>
      </p:pic>
      <p:sp>
        <p:nvSpPr>
          <p:cNvPr id="4" name="Text Placeholder 3"/>
          <p:cNvSpPr>
            <a:spLocks noGrp="1"/>
          </p:cNvSpPr>
          <p:nvPr>
            <p:ph type="body" sz="half" idx="2"/>
          </p:nvPr>
        </p:nvSpPr>
        <p:spPr>
          <a:xfrm>
            <a:off x="1508126" y="2924944"/>
            <a:ext cx="4114800" cy="3629745"/>
          </a:xfrm>
        </p:spPr>
        <p:txBody>
          <a:bodyPr>
            <a:noAutofit/>
          </a:bodyPr>
          <a:lstStyle/>
          <a:p>
            <a:pPr algn="just"/>
            <a:r>
              <a:rPr lang="en-US" sz="1800" dirty="0"/>
              <a:t>Microfinance Law, which are intended as a catalyst for domestic banks to provide basic banking and insurance services to a higher number of low-income Indonesians in remote places. </a:t>
            </a:r>
          </a:p>
          <a:p>
            <a:pPr algn="just"/>
            <a:r>
              <a:rPr lang="en-US" sz="1900" dirty="0" smtClean="0"/>
              <a:t>A report says Only around 22% of Indonesians are connected to formal financial institutions. Accessible for people in remote areas </a:t>
            </a:r>
            <a:r>
              <a:rPr lang="en-US" sz="1900" dirty="0"/>
              <a:t>and on small islands, not </a:t>
            </a:r>
            <a:r>
              <a:rPr lang="en-US" sz="1900" dirty="0" smtClean="0"/>
              <a:t>just people </a:t>
            </a:r>
            <a:r>
              <a:rPr lang="en-US" sz="1900" dirty="0"/>
              <a:t>in the cities. This is </a:t>
            </a:r>
            <a:r>
              <a:rPr lang="en-US" sz="1900" dirty="0" smtClean="0"/>
              <a:t>why </a:t>
            </a:r>
            <a:r>
              <a:rPr lang="en-IN" sz="1900" dirty="0" smtClean="0"/>
              <a:t>micro-finance</a:t>
            </a:r>
            <a:r>
              <a:rPr lang="en-IN" sz="1900" dirty="0"/>
              <a:t>, like </a:t>
            </a:r>
            <a:r>
              <a:rPr lang="en-IN" sz="1900" dirty="0" smtClean="0"/>
              <a:t>micro-banking and </a:t>
            </a:r>
            <a:r>
              <a:rPr lang="en-IN" sz="1900" dirty="0"/>
              <a:t>micro-insurance, is </a:t>
            </a:r>
            <a:r>
              <a:rPr lang="en-IN" sz="1900" dirty="0" smtClean="0"/>
              <a:t>becoming </a:t>
            </a:r>
            <a:r>
              <a:rPr lang="en-US" sz="1900" dirty="0" smtClean="0"/>
              <a:t>so important.</a:t>
            </a:r>
            <a:endParaRPr lang="en-IN" sz="1900" dirty="0"/>
          </a:p>
        </p:txBody>
      </p:sp>
    </p:spTree>
    <p:extLst>
      <p:ext uri="{BB962C8B-B14F-4D97-AF65-F5344CB8AC3E}">
        <p14:creationId xmlns:p14="http://schemas.microsoft.com/office/powerpoint/2010/main" val="2179992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CONCLUSION </a:t>
            </a:r>
            <a:endParaRPr lang="en-IN" dirty="0"/>
          </a:p>
        </p:txBody>
      </p:sp>
      <p:sp>
        <p:nvSpPr>
          <p:cNvPr id="3" name="Rectangle 2"/>
          <p:cNvSpPr/>
          <p:nvPr/>
        </p:nvSpPr>
        <p:spPr>
          <a:xfrm>
            <a:off x="1522413" y="1844824"/>
            <a:ext cx="8244407" cy="3751283"/>
          </a:xfrm>
          <a:prstGeom prst="rect">
            <a:avLst/>
          </a:prstGeom>
        </p:spPr>
        <p:txBody>
          <a:bodyPr wrap="square">
            <a:spAutoFit/>
          </a:bodyPr>
          <a:lstStyle/>
          <a:p>
            <a:pPr marL="285750" indent="-285750" algn="just">
              <a:lnSpc>
                <a:spcPct val="107000"/>
              </a:lnSpc>
              <a:spcAft>
                <a:spcPts val="800"/>
              </a:spcAft>
              <a:buFont typeface="Arial" panose="020B0604020202020204" pitchFamily="34" charset="0"/>
              <a:buChar char="•"/>
            </a:pPr>
            <a:r>
              <a:rPr lang="en-IN" dirty="0">
                <a:latin typeface="Calibri" panose="020F0502020204030204" pitchFamily="34" charset="0"/>
                <a:ea typeface="Calibri" panose="020F0502020204030204" pitchFamily="34" charset="0"/>
                <a:cs typeface="Times New Roman" panose="02020603050405020304" pitchFamily="18" charset="0"/>
              </a:rPr>
              <a:t>In this project report</a:t>
            </a:r>
            <a:r>
              <a:rPr lang="en-IN" dirty="0" smtClean="0">
                <a:latin typeface="Calibri" panose="020F0502020204030204" pitchFamily="34" charset="0"/>
                <a:ea typeface="Calibri" panose="020F0502020204030204" pitchFamily="34" charset="0"/>
                <a:cs typeface="Times New Roman" panose="02020603050405020304" pitchFamily="18" charset="0"/>
              </a:rPr>
              <a:t>, </a:t>
            </a:r>
            <a:r>
              <a:rPr lang="en-IN" dirty="0"/>
              <a:t>evaluated </a:t>
            </a:r>
            <a:r>
              <a:rPr lang="en-IN" dirty="0" smtClean="0">
                <a:latin typeface="Calibri" panose="020F0502020204030204" pitchFamily="34" charset="0"/>
                <a:ea typeface="Calibri" panose="020F0502020204030204" pitchFamily="34" charset="0"/>
                <a:cs typeface="Times New Roman" panose="02020603050405020304" pitchFamily="18" charset="0"/>
              </a:rPr>
              <a:t>individuals’ credit risk performance in a micro-finance environment using machine learning and deep learning techniques  we have used machine learning algorithms to predict the micro credit defaulters. We have mentioned the step by step procedure to </a:t>
            </a:r>
            <a:r>
              <a:rPr lang="en-IN" dirty="0" err="1" smtClean="0">
                <a:latin typeface="Calibri" panose="020F0502020204030204" pitchFamily="34" charset="0"/>
                <a:ea typeface="Calibri" panose="020F0502020204030204" pitchFamily="34" charset="0"/>
                <a:cs typeface="Times New Roman" panose="02020603050405020304" pitchFamily="18" charset="0"/>
              </a:rPr>
              <a:t>analyze</a:t>
            </a:r>
            <a:r>
              <a:rPr lang="en-IN" dirty="0" smtClean="0">
                <a:latin typeface="Calibri" panose="020F0502020204030204" pitchFamily="34" charset="0"/>
                <a:ea typeface="Calibri" panose="020F0502020204030204" pitchFamily="34" charset="0"/>
                <a:cs typeface="Times New Roman" panose="02020603050405020304" pitchFamily="18" charset="0"/>
              </a:rPr>
              <a:t> the dataset and finding the correlation between the features. Thus we can select the features which are correlated </a:t>
            </a:r>
            <a:r>
              <a:rPr lang="en-IN" dirty="0">
                <a:latin typeface="Calibri" panose="020F0502020204030204" pitchFamily="34" charset="0"/>
                <a:ea typeface="Calibri" panose="020F0502020204030204" pitchFamily="34" charset="0"/>
                <a:cs typeface="Times New Roman" panose="02020603050405020304" pitchFamily="18" charset="0"/>
              </a:rPr>
              <a:t>to each other and are independent in nature. </a:t>
            </a:r>
          </a:p>
          <a:p>
            <a:pPr marL="285750" indent="-285750" algn="just">
              <a:lnSpc>
                <a:spcPct val="107000"/>
              </a:lnSpc>
              <a:spcAft>
                <a:spcPts val="800"/>
              </a:spcAft>
              <a:buFont typeface="Arial" panose="020B0604020202020204" pitchFamily="34" charset="0"/>
              <a:buChar char="•"/>
            </a:pPr>
            <a:r>
              <a:rPr lang="en-IN" dirty="0">
                <a:latin typeface="Calibri" panose="020F0502020204030204" pitchFamily="34" charset="0"/>
                <a:ea typeface="Calibri" panose="020F0502020204030204" pitchFamily="34" charset="0"/>
                <a:cs typeface="Times New Roman" panose="02020603050405020304" pitchFamily="18" charset="0"/>
              </a:rPr>
              <a:t>These feature set were then given as an input to four algorithms and a hyper parameter </a:t>
            </a:r>
            <a:r>
              <a:rPr lang="en-IN" dirty="0" smtClean="0">
                <a:latin typeface="Calibri" panose="020F0502020204030204" pitchFamily="34" charset="0"/>
                <a:ea typeface="Calibri" panose="020F0502020204030204" pitchFamily="34" charset="0"/>
                <a:cs typeface="Times New Roman" panose="02020603050405020304" pitchFamily="18" charset="0"/>
              </a:rPr>
              <a:t>tuning </a:t>
            </a:r>
            <a:r>
              <a:rPr lang="en-IN" dirty="0">
                <a:latin typeface="Calibri" panose="020F0502020204030204" pitchFamily="34" charset="0"/>
                <a:ea typeface="Calibri" panose="020F0502020204030204" pitchFamily="34" charset="0"/>
                <a:cs typeface="Times New Roman" panose="02020603050405020304" pitchFamily="18" charset="0"/>
              </a:rPr>
              <a:t>was done to the best model and the accuracy has been improved. Hence we calculated the performance of each model using different performance metrics and compared them based on these metrics. Then we have also saved the best model and predicted the label. It was good the </a:t>
            </a:r>
            <a:r>
              <a:rPr lang="en-IN" dirty="0" err="1">
                <a:latin typeface="Calibri" panose="020F0502020204030204" pitchFamily="34" charset="0"/>
                <a:ea typeface="Calibri" panose="020F0502020204030204" pitchFamily="34" charset="0"/>
                <a:cs typeface="Times New Roman" panose="02020603050405020304" pitchFamily="18" charset="0"/>
              </a:rPr>
              <a:t>the</a:t>
            </a:r>
            <a:r>
              <a:rPr lang="en-IN" dirty="0">
                <a:latin typeface="Calibri" panose="020F0502020204030204" pitchFamily="34" charset="0"/>
                <a:ea typeface="Calibri" panose="020F0502020204030204" pitchFamily="34" charset="0"/>
                <a:cs typeface="Times New Roman" panose="02020603050405020304" pitchFamily="18" charset="0"/>
              </a:rPr>
              <a:t> predicted and actual values were almost same.</a:t>
            </a:r>
            <a:endParaRPr lang="en-IN"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15966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2800" dirty="0"/>
              <a:t>Limitations of this work </a:t>
            </a:r>
            <a:r>
              <a:rPr lang="en-US" sz="2800" dirty="0" smtClean="0"/>
              <a:t>&amp; </a:t>
            </a:r>
            <a:r>
              <a:rPr lang="en-US" sz="2800" dirty="0"/>
              <a:t>Scope for Future Work</a:t>
            </a:r>
            <a:endParaRPr lang="en-US" sz="2800" dirty="0"/>
          </a:p>
        </p:txBody>
      </p:sp>
      <p:pic>
        <p:nvPicPr>
          <p:cNvPr id="7" name="Picture Placeholder 6"/>
          <p:cNvPicPr>
            <a:picLocks noGrp="1" noChangeAspect="1"/>
          </p:cNvPicPr>
          <p:nvPr>
            <p:ph type="pic" idx="1"/>
          </p:nvPr>
        </p:nvPicPr>
        <p:blipFill>
          <a:blip r:embed="rId2">
            <a:extLst>
              <a:ext uri="{28A0092B-C50C-407E-A947-70E740481C1C}">
                <a14:useLocalDpi xmlns:a14="http://schemas.microsoft.com/office/drawing/2010/main" val="0"/>
              </a:ext>
            </a:extLst>
          </a:blip>
          <a:srcRect l="20000" r="20000"/>
          <a:stretch>
            <a:fillRect/>
          </a:stretch>
        </p:blipFill>
        <p:spPr/>
      </p:pic>
      <p:sp>
        <p:nvSpPr>
          <p:cNvPr id="6" name="Text Placeholder 5"/>
          <p:cNvSpPr>
            <a:spLocks noGrp="1"/>
          </p:cNvSpPr>
          <p:nvPr>
            <p:ph type="body" sz="half" idx="2"/>
          </p:nvPr>
        </p:nvSpPr>
        <p:spPr>
          <a:xfrm>
            <a:off x="1522412" y="2780928"/>
            <a:ext cx="4355975" cy="3384375"/>
          </a:xfrm>
        </p:spPr>
        <p:txBody>
          <a:bodyPr>
            <a:normAutofit fontScale="70000" lnSpcReduction="20000"/>
          </a:bodyPr>
          <a:lstStyle/>
          <a:p>
            <a:pPr marL="342900" lvl="0" indent="-342900">
              <a:lnSpc>
                <a:spcPct val="107000"/>
              </a:lnSpc>
              <a:buFont typeface="Wingdings" panose="05000000000000000000" pitchFamily="2" charset="2"/>
              <a:buChar char=""/>
            </a:pPr>
            <a:r>
              <a:rPr lang="en-US" dirty="0">
                <a:latin typeface="Calibri" panose="020F0502020204030204" pitchFamily="34" charset="0"/>
                <a:ea typeface="Calibri" panose="020F0502020204030204" pitchFamily="34" charset="0"/>
                <a:cs typeface="Calibri" panose="020F0502020204030204" pitchFamily="34" charset="0"/>
              </a:rPr>
              <a:t>First draw back is the length of the dataset it is very huge and hard to handle.</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US" dirty="0">
                <a:latin typeface="Calibri" panose="020F0502020204030204" pitchFamily="34" charset="0"/>
                <a:ea typeface="Calibri" panose="020F0502020204030204" pitchFamily="34" charset="0"/>
                <a:cs typeface="Calibri" panose="020F0502020204030204" pitchFamily="34" charset="0"/>
              </a:rPr>
              <a:t>Followed by more number of outliers and skewness these two will reduce our model accuracy.</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US" dirty="0">
                <a:latin typeface="Calibri" panose="020F0502020204030204" pitchFamily="34" charset="0"/>
                <a:ea typeface="Calibri" panose="020F0502020204030204" pitchFamily="34" charset="0"/>
                <a:cs typeface="Calibri" panose="020F0502020204030204" pitchFamily="34" charset="0"/>
              </a:rPr>
              <a:t>Also, we have tried best to deal with outliers, skewness and zero values. So it looks quite good that we have achieved a accuracy of 91.32% even after dealing all these drawbacks.</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US" dirty="0">
                <a:latin typeface="Calibri" panose="020F0502020204030204" pitchFamily="34" charset="0"/>
                <a:ea typeface="Calibri" panose="020F0502020204030204" pitchFamily="34" charset="0"/>
              </a:rPr>
              <a:t>Also,</a:t>
            </a:r>
            <a:r>
              <a:rPr lang="en-US" dirty="0">
                <a:latin typeface="Calibri" panose="020F0502020204030204" pitchFamily="34" charset="0"/>
                <a:ea typeface="Calibri" panose="020F0502020204030204" pitchFamily="34" charset="0"/>
                <a:cs typeface="Times New Roman" panose="02020603050405020304" pitchFamily="18" charset="0"/>
              </a:rPr>
              <a:t> this study will not cover all Classification algorithms instead, it is focused on the chosen algorithm, starting from the basic </a:t>
            </a:r>
            <a:r>
              <a:rPr lang="en-US" dirty="0" err="1">
                <a:latin typeface="Calibri" panose="020F0502020204030204" pitchFamily="34" charset="0"/>
                <a:ea typeface="Calibri" panose="020F0502020204030204" pitchFamily="34" charset="0"/>
                <a:cs typeface="Times New Roman" panose="02020603050405020304" pitchFamily="18" charset="0"/>
              </a:rPr>
              <a:t>ensembling</a:t>
            </a:r>
            <a:r>
              <a:rPr lang="en-US" dirty="0">
                <a:latin typeface="Calibri" panose="020F0502020204030204" pitchFamily="34" charset="0"/>
                <a:ea typeface="Calibri" panose="020F0502020204030204" pitchFamily="34" charset="0"/>
                <a:cs typeface="Times New Roman" panose="02020603050405020304" pitchFamily="18" charset="0"/>
              </a:rPr>
              <a:t> techniques to the advanced </a:t>
            </a:r>
            <a:r>
              <a:rPr lang="en-US" dirty="0" smtClean="0">
                <a:latin typeface="Calibri" panose="020F0502020204030204" pitchFamily="34" charset="0"/>
                <a:ea typeface="Calibri" panose="020F0502020204030204" pitchFamily="34" charset="0"/>
                <a:cs typeface="Times New Roman" panose="02020603050405020304" pitchFamily="18" charset="0"/>
              </a:rPr>
              <a:t>ones</a:t>
            </a:r>
            <a:endParaRPr lang="en-US"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77046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1" y="404664"/>
            <a:ext cx="8100394" cy="4248471"/>
          </a:xfrm>
        </p:spPr>
        <p:txBody>
          <a:bodyPr>
            <a:noAutofit/>
          </a:bodyPr>
          <a:lstStyle/>
          <a:p>
            <a:r>
              <a:rPr lang="en-US" sz="1800" dirty="0" smtClean="0"/>
              <a:t> </a:t>
            </a:r>
            <a:endParaRPr lang="en-US" sz="1800" dirty="0"/>
          </a:p>
        </p:txBody>
      </p:sp>
      <p:sp>
        <p:nvSpPr>
          <p:cNvPr id="4" name="Text Placeholder 3"/>
          <p:cNvSpPr>
            <a:spLocks noGrp="1"/>
          </p:cNvSpPr>
          <p:nvPr>
            <p:ph type="body" idx="1"/>
          </p:nvPr>
        </p:nvSpPr>
        <p:spPr>
          <a:xfrm>
            <a:off x="1629916" y="5733255"/>
            <a:ext cx="8122095" cy="288033"/>
          </a:xfrm>
        </p:spPr>
        <p:txBody>
          <a:bodyPr>
            <a:normAutofit fontScale="62500" lnSpcReduction="20000"/>
          </a:bodyPr>
          <a:lstStyle/>
          <a:p>
            <a:pPr algn="just"/>
            <a:r>
              <a:rPr lang="en-US" dirty="0" smtClean="0"/>
              <a:t> </a:t>
            </a:r>
            <a:endParaRPr lang="en-US"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3852" y="0"/>
            <a:ext cx="10081120" cy="6858000"/>
          </a:xfrm>
          <a:prstGeom prst="rect">
            <a:avLst/>
          </a:prstGeom>
        </p:spPr>
      </p:pic>
    </p:spTree>
    <p:extLst>
      <p:ext uri="{BB962C8B-B14F-4D97-AF65-F5344CB8AC3E}">
        <p14:creationId xmlns:p14="http://schemas.microsoft.com/office/powerpoint/2010/main" val="385283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Introduction</a:t>
            </a:r>
            <a:endParaRPr lang="en-US" dirty="0"/>
          </a:p>
        </p:txBody>
      </p:sp>
      <p:sp>
        <p:nvSpPr>
          <p:cNvPr id="14" name="Content Placeholder 13"/>
          <p:cNvSpPr>
            <a:spLocks noGrp="1"/>
          </p:cNvSpPr>
          <p:nvPr>
            <p:ph idx="1"/>
          </p:nvPr>
        </p:nvSpPr>
        <p:spPr/>
        <p:txBody>
          <a:bodyPr>
            <a:normAutofit fontScale="77500" lnSpcReduction="20000"/>
          </a:bodyPr>
          <a:lstStyle/>
          <a:p>
            <a:pPr lvl="0" algn="just"/>
            <a:r>
              <a:rPr lang="en-IN" dirty="0"/>
              <a:t>A Microfinance Institution (MFI) is an organization that offers financial services to low income populations. MFS becomes very useful when targeting especially the unbanked poor families living in remote areas with not much sources of income. The Microfinance services (MFS) provided by MFI are Group Loans, Agricultural Loans, Individual Business Loans and so on. </a:t>
            </a:r>
            <a:endParaRPr lang="en-IN" dirty="0" smtClean="0"/>
          </a:p>
          <a:p>
            <a:pPr algn="just"/>
            <a:r>
              <a:rPr lang="en-IN" dirty="0"/>
              <a:t>Today, microfinance is widely accepted as a poverty-reduction tool, representing $70 billion in outstanding loans and a global outreach of 200 million clients. </a:t>
            </a:r>
            <a:endParaRPr lang="en-IN" dirty="0"/>
          </a:p>
          <a:p>
            <a:pPr lvl="0" algn="just"/>
            <a:r>
              <a:rPr lang="en-IN" dirty="0"/>
              <a:t>Many microfinance institutions (MFI), experts and donors are supporting the idea of using mobile financial services (MFS) which they feel are more convenient and efficient, and cost saving, than the traditional high-touch model used since long for the purpose of delivering microfinance services. Though, the MFI industry is primarily focusing on low income families and are very useful in such areas, the implementation of MFS has </a:t>
            </a:r>
            <a:r>
              <a:rPr lang="en-IN" dirty="0" smtClean="0"/>
              <a:t>uneven </a:t>
            </a:r>
            <a:r>
              <a:rPr lang="en-IN" dirty="0"/>
              <a:t>with both significant challenges and successes</a:t>
            </a:r>
            <a:r>
              <a:rPr lang="en-IN" dirty="0" smtClean="0"/>
              <a:t>.</a:t>
            </a:r>
            <a:endParaRPr lang="en-IN" dirty="0"/>
          </a:p>
        </p:txBody>
      </p:sp>
      <p:sp>
        <p:nvSpPr>
          <p:cNvPr id="8" name="Text Placeholder 7"/>
          <p:cNvSpPr>
            <a:spLocks noGrp="1"/>
          </p:cNvSpPr>
          <p:nvPr>
            <p:ph type="body" sz="half" idx="2"/>
          </p:nvPr>
        </p:nvSpPr>
        <p:spPr/>
        <p:txBody>
          <a:bodyPr/>
          <a:lstStyle/>
          <a:p>
            <a:r>
              <a:rPr lang="en-IN" dirty="0" smtClean="0"/>
              <a:t> </a:t>
            </a:r>
            <a:endParaRPr lang="en-IN" dirty="0"/>
          </a:p>
        </p:txBody>
      </p:sp>
      <p:sp>
        <p:nvSpPr>
          <p:cNvPr id="4" name="Rectangle 2"/>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graphicFrame>
        <p:nvGraphicFramePr>
          <p:cNvPr id="5" name="Object 4"/>
          <p:cNvGraphicFramePr>
            <a:graphicFrameLocks noChangeAspect="1"/>
          </p:cNvGraphicFramePr>
          <p:nvPr>
            <p:extLst>
              <p:ext uri="{D42A27DB-BD31-4B8C-83A1-F6EECF244321}">
                <p14:modId xmlns:p14="http://schemas.microsoft.com/office/powerpoint/2010/main" val="1255305775"/>
              </p:ext>
            </p:extLst>
          </p:nvPr>
        </p:nvGraphicFramePr>
        <p:xfrm>
          <a:off x="1629916" y="2895598"/>
          <a:ext cx="4104456" cy="2837657"/>
        </p:xfrm>
        <a:graphic>
          <a:graphicData uri="http://schemas.openxmlformats.org/presentationml/2006/ole">
            <mc:AlternateContent xmlns:mc="http://schemas.openxmlformats.org/markup-compatibility/2006">
              <mc:Choice xmlns:v="urn:schemas-microsoft-com:vml" Requires="v">
                <p:oleObj spid="_x0000_s2054" name="Bitmap Image" r:id="rId3" imgW="3715269" imgH="2448267" progId="Paint.Picture">
                  <p:embed/>
                </p:oleObj>
              </mc:Choice>
              <mc:Fallback>
                <p:oleObj name="Bitmap Image" r:id="rId3" imgW="3715269" imgH="2448267" progId="Paint.Picture">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29916" y="2895598"/>
                        <a:ext cx="4104456" cy="2837657"/>
                      </a:xfrm>
                      <a:prstGeom prst="rect">
                        <a:avLst/>
                      </a:prstGeom>
                      <a:noFill/>
                    </p:spPr>
                  </p:pic>
                </p:oleObj>
              </mc:Fallback>
            </mc:AlternateContent>
          </a:graphicData>
        </a:graphic>
      </p:graphicFrame>
    </p:spTree>
    <p:extLst>
      <p:ext uri="{BB962C8B-B14F-4D97-AF65-F5344CB8AC3E}">
        <p14:creationId xmlns:p14="http://schemas.microsoft.com/office/powerpoint/2010/main" val="2717604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125861" y="908720"/>
            <a:ext cx="7920879" cy="4936736"/>
          </a:xfrm>
          <a:prstGeom prst="rect">
            <a:avLst/>
          </a:prstGeom>
        </p:spPr>
        <p:txBody>
          <a:bodyPr wrap="square">
            <a:spAutoFit/>
          </a:bodyPr>
          <a:lstStyle/>
          <a:p>
            <a:pPr marL="342900" lvl="0" indent="-342900" algn="just">
              <a:lnSpc>
                <a:spcPct val="107000"/>
              </a:lnSpc>
              <a:spcAft>
                <a:spcPts val="0"/>
              </a:spcAft>
              <a:buFont typeface="Symbol" panose="05050102010706020507" pitchFamily="18" charset="2"/>
              <a:buChar char=""/>
            </a:pPr>
            <a:r>
              <a:rPr lang="en-IN" dirty="0">
                <a:latin typeface="Calibri" panose="020F0502020204030204" pitchFamily="34" charset="0"/>
                <a:ea typeface="Calibri" panose="020F0502020204030204" pitchFamily="34" charset="0"/>
                <a:cs typeface="Times New Roman" panose="02020603050405020304" pitchFamily="18" charset="0"/>
              </a:rPr>
              <a:t>We are working with client that is in Telecom Industry .They have launched various products and have developed its business and organization based on the budget operator model, offering better products at Lower Prices to all value conscious customers through a strategy of disruptive innovation that focuses on the subscriber. </a:t>
            </a:r>
            <a:endParaRPr lang="en-IN" sz="16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en-IN" dirty="0">
                <a:latin typeface="Calibri" panose="020F0502020204030204" pitchFamily="34" charset="0"/>
                <a:ea typeface="Calibri" panose="020F0502020204030204" pitchFamily="34" charset="0"/>
                <a:cs typeface="Times New Roman" panose="02020603050405020304" pitchFamily="18" charset="0"/>
              </a:rPr>
              <a:t>Telecom Industry understand the importance of communication and how it affects a person’s life, thus, focusing on providing their services and products to low income families and poor customers that can help them in the need of hour. </a:t>
            </a:r>
            <a:endParaRPr lang="en-IN" sz="1600" dirty="0" smtClean="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en-IN" dirty="0" smtClean="0">
                <a:latin typeface="Calibri" panose="020F0502020204030204" pitchFamily="34" charset="0"/>
                <a:ea typeface="Calibri" panose="020F0502020204030204" pitchFamily="34" charset="0"/>
                <a:cs typeface="Times New Roman" panose="02020603050405020304" pitchFamily="18" charset="0"/>
              </a:rPr>
              <a:t>They </a:t>
            </a:r>
            <a:r>
              <a:rPr lang="en-IN" dirty="0">
                <a:latin typeface="Calibri" panose="020F0502020204030204" pitchFamily="34" charset="0"/>
                <a:ea typeface="Calibri" panose="020F0502020204030204" pitchFamily="34" charset="0"/>
                <a:cs typeface="Times New Roman" panose="02020603050405020304" pitchFamily="18" charset="0"/>
              </a:rPr>
              <a:t>are collaborating with an MFI to provide micro-credit on mobile balances to be paid back in 5 days. The Consumer is believed to be defaulter if he deviates from the path of paying back the loaned amount within the time duration of 5 days. For the loan amount of 5 (in Indonesian Rupiah), payback amount should be 6 (in Indonesian Rupiah), while, for the loan amount of 10 (in Indonesian Rupiah), the payback amount should be 12 (in Indonesian Rupiah). </a:t>
            </a:r>
            <a:endParaRPr lang="en-IN"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7438268" y="2085144"/>
            <a:ext cx="6287616" cy="2782640"/>
          </a:xfrm>
          <a:prstGeom prst="rect">
            <a:avLst/>
          </a:prstGeom>
        </p:spPr>
      </p:pic>
    </p:spTree>
    <p:extLst>
      <p:ext uri="{BB962C8B-B14F-4D97-AF65-F5344CB8AC3E}">
        <p14:creationId xmlns:p14="http://schemas.microsoft.com/office/powerpoint/2010/main" val="2331717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IN" sz="3600" dirty="0"/>
              <a:t>Indonesia </a:t>
            </a:r>
            <a:r>
              <a:rPr lang="en-IN" sz="3600" dirty="0" smtClean="0"/>
              <a:t/>
            </a:r>
            <a:br>
              <a:rPr lang="en-IN" sz="3600" dirty="0" smtClean="0"/>
            </a:br>
            <a:r>
              <a:rPr lang="en-IN" sz="3600" dirty="0" smtClean="0"/>
              <a:t>Economic </a:t>
            </a:r>
            <a:r>
              <a:rPr lang="en-IN" sz="3600" dirty="0"/>
              <a:t>survey </a:t>
            </a:r>
          </a:p>
        </p:txBody>
      </p:sp>
      <p:sp>
        <p:nvSpPr>
          <p:cNvPr id="11" name="Content Placeholder 10"/>
          <p:cNvSpPr>
            <a:spLocks noGrp="1"/>
          </p:cNvSpPr>
          <p:nvPr>
            <p:ph idx="1"/>
          </p:nvPr>
        </p:nvSpPr>
        <p:spPr/>
        <p:txBody>
          <a:bodyPr/>
          <a:lstStyle/>
          <a:p>
            <a:pPr marL="0" indent="0" algn="just">
              <a:buNone/>
            </a:pPr>
            <a:r>
              <a:rPr lang="en-US" b="1" dirty="0"/>
              <a:t>203 million</a:t>
            </a:r>
            <a:r>
              <a:rPr lang="en-US" dirty="0"/>
              <a:t>, or </a:t>
            </a:r>
            <a:r>
              <a:rPr lang="en-US" b="1" dirty="0"/>
              <a:t>81.5% </a:t>
            </a:r>
            <a:r>
              <a:rPr lang="en-US" dirty="0"/>
              <a:t>of Indonesians are at the bottom of the economic pyramid</a:t>
            </a:r>
            <a:endParaRPr lang="en-IN" dirty="0"/>
          </a:p>
        </p:txBody>
      </p:sp>
      <p:sp>
        <p:nvSpPr>
          <p:cNvPr id="12" name="Text Placeholder 11"/>
          <p:cNvSpPr>
            <a:spLocks noGrp="1"/>
          </p:cNvSpPr>
          <p:nvPr>
            <p:ph type="body" sz="half" idx="2"/>
          </p:nvPr>
        </p:nvSpPr>
        <p:spPr>
          <a:xfrm>
            <a:off x="1522413" y="2895599"/>
            <a:ext cx="4114800" cy="3276601"/>
          </a:xfrm>
        </p:spPr>
        <p:txBody>
          <a:bodyPr>
            <a:normAutofit fontScale="92500" lnSpcReduction="20000"/>
          </a:bodyPr>
          <a:lstStyle/>
          <a:p>
            <a:pPr algn="just"/>
            <a:r>
              <a:rPr lang="en-US" dirty="0"/>
              <a:t>Microfinance involves the supply of financial services to poor or low-income earning individuals </a:t>
            </a:r>
            <a:r>
              <a:rPr lang="en-US" dirty="0" smtClean="0"/>
              <a:t>and companies</a:t>
            </a:r>
            <a:r>
              <a:rPr lang="en-US" dirty="0"/>
              <a:t>, which may include </a:t>
            </a:r>
            <a:r>
              <a:rPr lang="en-US" b="1" dirty="0" smtClean="0"/>
              <a:t>micro-credit.</a:t>
            </a:r>
          </a:p>
          <a:p>
            <a:r>
              <a:rPr lang="en-IN" dirty="0" smtClean="0"/>
              <a:t>In </a:t>
            </a:r>
            <a:r>
              <a:rPr lang="en-IN" dirty="0"/>
              <a:t>Indonesia </a:t>
            </a:r>
            <a:r>
              <a:rPr lang="en-IN" dirty="0" smtClean="0"/>
              <a:t>the banks and MFI : </a:t>
            </a:r>
          </a:p>
          <a:p>
            <a:r>
              <a:rPr lang="en-IN" dirty="0" smtClean="0"/>
              <a:t>1195 </a:t>
            </a:r>
            <a:r>
              <a:rPr lang="en-IN" dirty="0"/>
              <a:t>commercial </a:t>
            </a:r>
            <a:r>
              <a:rPr lang="en-IN" dirty="0" smtClean="0"/>
              <a:t>banks </a:t>
            </a:r>
          </a:p>
          <a:p>
            <a:r>
              <a:rPr lang="en-IN" dirty="0" smtClean="0"/>
              <a:t>1,6435 </a:t>
            </a:r>
            <a:r>
              <a:rPr lang="en-IN" dirty="0"/>
              <a:t>rural </a:t>
            </a:r>
            <a:r>
              <a:rPr lang="en-IN" dirty="0" smtClean="0"/>
              <a:t>banks  </a:t>
            </a:r>
          </a:p>
          <a:p>
            <a:r>
              <a:rPr lang="en-US" dirty="0" smtClean="0"/>
              <a:t>Up to 600,0006 other Micro finance institutions (MFIs)</a:t>
            </a:r>
            <a:endParaRPr lang="en-IN" dirty="0"/>
          </a:p>
        </p:txBody>
      </p:sp>
      <p:pic>
        <p:nvPicPr>
          <p:cNvPr id="6" name="Picture 5"/>
          <p:cNvPicPr>
            <a:picLocks noChangeAspect="1"/>
          </p:cNvPicPr>
          <p:nvPr/>
        </p:nvPicPr>
        <p:blipFill>
          <a:blip r:embed="rId2"/>
          <a:stretch>
            <a:fillRect/>
          </a:stretch>
        </p:blipFill>
        <p:spPr>
          <a:xfrm>
            <a:off x="5950396" y="1988840"/>
            <a:ext cx="6048673" cy="4291955"/>
          </a:xfrm>
          <a:prstGeom prst="rect">
            <a:avLst/>
          </a:prstGeom>
        </p:spPr>
      </p:pic>
      <p:sp>
        <p:nvSpPr>
          <p:cNvPr id="7" name="Rectangle 2"/>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2258825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Project Goal</a:t>
            </a:r>
            <a:endParaRPr lang="en-IN"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4412" y="2780928"/>
            <a:ext cx="5257800" cy="3168352"/>
          </a:xfrm>
        </p:spPr>
      </p:pic>
      <p:sp>
        <p:nvSpPr>
          <p:cNvPr id="4" name="Text Placeholder 3"/>
          <p:cNvSpPr>
            <a:spLocks noGrp="1"/>
          </p:cNvSpPr>
          <p:nvPr>
            <p:ph type="body" sz="half" idx="2"/>
          </p:nvPr>
        </p:nvSpPr>
        <p:spPr>
          <a:xfrm>
            <a:off x="1522413" y="2895599"/>
            <a:ext cx="4114800" cy="3485729"/>
          </a:xfrm>
        </p:spPr>
        <p:txBody>
          <a:bodyPr>
            <a:normAutofit fontScale="85000" lnSpcReduction="20000"/>
          </a:bodyPr>
          <a:lstStyle/>
          <a:p>
            <a:r>
              <a:rPr lang="en-IN" dirty="0" smtClean="0"/>
              <a:t>Analytical Problem Framing</a:t>
            </a:r>
          </a:p>
          <a:p>
            <a:pPr marL="342900" indent="-342900">
              <a:buFont typeface="Courier New" panose="02070309020205020404" pitchFamily="49" charset="0"/>
              <a:buChar char="o"/>
            </a:pPr>
            <a:r>
              <a:rPr lang="en-IN" dirty="0" smtClean="0"/>
              <a:t>EDA</a:t>
            </a:r>
          </a:p>
          <a:p>
            <a:pPr marL="342900" indent="-342900">
              <a:buFont typeface="Courier New" panose="02070309020205020404" pitchFamily="49" charset="0"/>
              <a:buChar char="o"/>
            </a:pPr>
            <a:r>
              <a:rPr lang="en-IN" dirty="0" smtClean="0"/>
              <a:t>Visualizations</a:t>
            </a:r>
          </a:p>
          <a:p>
            <a:r>
              <a:rPr lang="en-IN" dirty="0" smtClean="0"/>
              <a:t>Data Pre-processing on Train &amp; test dataset </a:t>
            </a:r>
          </a:p>
          <a:p>
            <a:r>
              <a:rPr lang="en-IN" dirty="0" smtClean="0"/>
              <a:t>Model development and Evaluation </a:t>
            </a:r>
          </a:p>
          <a:p>
            <a:r>
              <a:rPr lang="en-IN" dirty="0" smtClean="0"/>
              <a:t>Performing Hyper-parameter Tuning </a:t>
            </a:r>
          </a:p>
          <a:p>
            <a:r>
              <a:rPr lang="en-IN" dirty="0" smtClean="0"/>
              <a:t>Best Fit Model and prediction </a:t>
            </a:r>
          </a:p>
          <a:p>
            <a:r>
              <a:rPr lang="en-IN" dirty="0" smtClean="0"/>
              <a:t>Conclusion </a:t>
            </a:r>
            <a:endParaRPr lang="en-IN" dirty="0"/>
          </a:p>
        </p:txBody>
      </p:sp>
    </p:spTree>
    <p:extLst>
      <p:ext uri="{BB962C8B-B14F-4D97-AF65-F5344CB8AC3E}">
        <p14:creationId xmlns:p14="http://schemas.microsoft.com/office/powerpoint/2010/main" val="196672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1"/>
            <a:ext cx="4114800" cy="1807096"/>
          </a:xfrm>
        </p:spPr>
        <p:txBody>
          <a:bodyPr/>
          <a:lstStyle/>
          <a:p>
            <a:r>
              <a:rPr lang="en-US" sz="2800" dirty="0"/>
              <a:t>Exploratory Data Analysis </a:t>
            </a:r>
            <a:r>
              <a:rPr lang="en-US" sz="3200" dirty="0" smtClean="0"/>
              <a:t/>
            </a:r>
            <a:br>
              <a:rPr lang="en-US" sz="3200" dirty="0" smtClean="0"/>
            </a:br>
            <a:r>
              <a:rPr lang="en-US" sz="3200" dirty="0" smtClean="0"/>
              <a:t>(</a:t>
            </a:r>
            <a:r>
              <a:rPr lang="en-IN" sz="3200" dirty="0" smtClean="0"/>
              <a:t>EDA)</a:t>
            </a:r>
            <a:endParaRPr lang="en-IN" sz="3200" dirty="0"/>
          </a:p>
        </p:txBody>
      </p:sp>
      <p:sp>
        <p:nvSpPr>
          <p:cNvPr id="3" name="Content Placeholder 2"/>
          <p:cNvSpPr>
            <a:spLocks noGrp="1"/>
          </p:cNvSpPr>
          <p:nvPr>
            <p:ph idx="1"/>
          </p:nvPr>
        </p:nvSpPr>
        <p:spPr>
          <a:xfrm>
            <a:off x="5907952" y="685800"/>
            <a:ext cx="5444262" cy="5486400"/>
          </a:xfrm>
        </p:spPr>
        <p:txBody>
          <a:bodyPr>
            <a:normAutofit lnSpcReduction="10000"/>
          </a:bodyPr>
          <a:lstStyle/>
          <a:p>
            <a:pPr algn="just">
              <a:buFont typeface="Wingdings" panose="05000000000000000000" pitchFamily="2" charset="2"/>
              <a:buChar char="q"/>
            </a:pPr>
            <a:r>
              <a:rPr lang="en-IN" dirty="0"/>
              <a:t>This section shows the exploration done on the dataset, which is what motivated the use of the </a:t>
            </a:r>
            <a:r>
              <a:rPr lang="en-IN" dirty="0" smtClean="0"/>
              <a:t>algorithm.</a:t>
            </a:r>
          </a:p>
          <a:p>
            <a:pPr algn="just">
              <a:buFont typeface="Wingdings" panose="05000000000000000000" pitchFamily="2" charset="2"/>
              <a:buChar char="q"/>
            </a:pPr>
            <a:r>
              <a:rPr lang="en-IN" dirty="0" smtClean="0"/>
              <a:t>A significant </a:t>
            </a:r>
            <a:r>
              <a:rPr lang="en-IN" dirty="0"/>
              <a:t>relationship between Non-defaulter &amp; </a:t>
            </a:r>
            <a:r>
              <a:rPr lang="en-IN" dirty="0" smtClean="0"/>
              <a:t>defaulter.</a:t>
            </a:r>
          </a:p>
          <a:p>
            <a:pPr algn="just">
              <a:buFont typeface="Wingdings" panose="05000000000000000000" pitchFamily="2" charset="2"/>
              <a:buChar char="q"/>
            </a:pPr>
            <a:r>
              <a:rPr lang="en-IN" dirty="0"/>
              <a:t>Dataset is imbalanced. Label ‘1’ has approximately 87.5% records, while, label ‘0’ has approximately 12.5% records</a:t>
            </a:r>
            <a:r>
              <a:rPr lang="en-IN" dirty="0" smtClean="0"/>
              <a:t>.</a:t>
            </a:r>
          </a:p>
          <a:p>
            <a:pPr algn="just">
              <a:buFont typeface="Wingdings" panose="05000000000000000000" pitchFamily="2" charset="2"/>
              <a:buChar char="q"/>
            </a:pPr>
            <a:r>
              <a:rPr lang="en-IN" dirty="0"/>
              <a:t>Training phase: The system is trained by using the </a:t>
            </a:r>
            <a:r>
              <a:rPr lang="en-IN" dirty="0" smtClean="0"/>
              <a:t>data </a:t>
            </a:r>
            <a:r>
              <a:rPr lang="en-IN" dirty="0"/>
              <a:t>set and fits a </a:t>
            </a:r>
            <a:r>
              <a:rPr lang="en-IN" dirty="0" smtClean="0"/>
              <a:t>model</a:t>
            </a:r>
          </a:p>
          <a:p>
            <a:pPr algn="just">
              <a:buFont typeface="Wingdings" panose="05000000000000000000" pitchFamily="2" charset="2"/>
              <a:buChar char="q"/>
            </a:pPr>
            <a:r>
              <a:rPr lang="en-IN" dirty="0"/>
              <a:t>Testing phase: </a:t>
            </a:r>
            <a:r>
              <a:rPr lang="en-IN" dirty="0" smtClean="0"/>
              <a:t>The </a:t>
            </a:r>
            <a:r>
              <a:rPr lang="en-IN" dirty="0"/>
              <a:t>system is provided with the inputs and is tested for its working. </a:t>
            </a:r>
            <a:r>
              <a:rPr lang="en-IN" dirty="0" smtClean="0"/>
              <a:t> The </a:t>
            </a:r>
            <a:r>
              <a:rPr lang="en-IN" dirty="0"/>
              <a:t>accuracy is checked</a:t>
            </a:r>
            <a:endParaRPr lang="en-IN" dirty="0" smtClean="0"/>
          </a:p>
          <a:p>
            <a:pPr marL="0" indent="0">
              <a:buNone/>
            </a:pPr>
            <a:endParaRPr lang="en-IN" dirty="0"/>
          </a:p>
        </p:txBody>
      </p:sp>
      <p:sp>
        <p:nvSpPr>
          <p:cNvPr id="4" name="Text Placeholder 3"/>
          <p:cNvSpPr>
            <a:spLocks noGrp="1"/>
          </p:cNvSpPr>
          <p:nvPr>
            <p:ph type="body" sz="half" idx="2"/>
          </p:nvPr>
        </p:nvSpPr>
        <p:spPr>
          <a:xfrm>
            <a:off x="1522413" y="2895599"/>
            <a:ext cx="4114800" cy="3053681"/>
          </a:xfrm>
        </p:spPr>
        <p:txBody>
          <a:bodyPr/>
          <a:lstStyle/>
          <a:p>
            <a:r>
              <a:rPr lang="en-IN" dirty="0" smtClean="0"/>
              <a:t> </a:t>
            </a:r>
            <a:endParaRPr lang="en-IN" dirty="0"/>
          </a:p>
        </p:txBody>
      </p:sp>
      <p:grpSp>
        <p:nvGrpSpPr>
          <p:cNvPr id="5" name="Google Shape;181;p11"/>
          <p:cNvGrpSpPr/>
          <p:nvPr/>
        </p:nvGrpSpPr>
        <p:grpSpPr>
          <a:xfrm>
            <a:off x="1645974" y="2867785"/>
            <a:ext cx="3867678" cy="3056467"/>
            <a:chOff x="228599" y="0"/>
            <a:chExt cx="4114800" cy="4114800"/>
          </a:xfrm>
        </p:grpSpPr>
        <p:sp>
          <p:nvSpPr>
            <p:cNvPr id="6" name="Google Shape;182;p11"/>
            <p:cNvSpPr/>
            <p:nvPr/>
          </p:nvSpPr>
          <p:spPr>
            <a:xfrm>
              <a:off x="228599" y="0"/>
              <a:ext cx="4114800" cy="4114800"/>
            </a:xfrm>
            <a:prstGeom prst="quadArrow">
              <a:avLst>
                <a:gd name="adj1" fmla="val 2000"/>
                <a:gd name="adj2" fmla="val 4000"/>
                <a:gd name="adj3" fmla="val 5000"/>
              </a:avLst>
            </a:prstGeom>
            <a:solidFill>
              <a:srgbClr val="F1D6CD"/>
            </a:solidFill>
            <a:ln w="9525" cap="flat" cmpd="sng">
              <a:solidFill>
                <a:schemeClr val="dk1"/>
              </a:solidFill>
              <a:prstDash val="solid"/>
              <a:miter lim="800000"/>
              <a:headEnd type="none" w="sm" len="sm"/>
              <a:tailEnd type="none" w="sm" len="sm"/>
            </a:ln>
          </p:spPr>
          <p:txBody>
            <a:bodyPr spcFirstLastPara="1" wrap="square" lIns="91425" tIns="91425" rIns="91425" bIns="91425"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7" name="Google Shape;183;p11"/>
            <p:cNvSpPr/>
            <p:nvPr/>
          </p:nvSpPr>
          <p:spPr>
            <a:xfrm>
              <a:off x="496061" y="267462"/>
              <a:ext cx="1645920" cy="1645920"/>
            </a:xfrm>
            <a:prstGeom prst="roundRect">
              <a:avLst>
                <a:gd name="adj" fmla="val 16667"/>
              </a:avLst>
            </a:prstGeom>
            <a:solidFill>
              <a:srgbClr val="DC7F45"/>
            </a:solidFill>
            <a:ln>
              <a:noFill/>
            </a:ln>
          </p:spPr>
          <p:txBody>
            <a:bodyPr spcFirstLastPara="1" wrap="square" lIns="91425" tIns="91425" rIns="91425" bIns="91425"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8" name="Google Shape;184;p11"/>
            <p:cNvSpPr txBox="1"/>
            <p:nvPr/>
          </p:nvSpPr>
          <p:spPr>
            <a:xfrm>
              <a:off x="576408" y="347809"/>
              <a:ext cx="1485226" cy="1485226"/>
            </a:xfrm>
            <a:prstGeom prst="rect">
              <a:avLst/>
            </a:prstGeom>
            <a:noFill/>
            <a:ln>
              <a:noFill/>
            </a:ln>
          </p:spPr>
          <p:txBody>
            <a:bodyPr spcFirstLastPara="1" wrap="square" lIns="60950" tIns="60950" rIns="60950" bIns="6095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lnSpc>
                  <a:spcPct val="90000"/>
                </a:lnSpc>
                <a:spcBef>
                  <a:spcPts val="0"/>
                </a:spcBef>
                <a:spcAft>
                  <a:spcPts val="0"/>
                </a:spcAft>
                <a:buClr>
                  <a:schemeClr val="lt1"/>
                </a:buClr>
                <a:buSzPts val="1600"/>
                <a:buFont typeface="Constantia"/>
                <a:buNone/>
              </a:pPr>
              <a:r>
                <a:rPr lang="en-US" sz="1600" b="0" i="0" u="none" strike="noStrike" cap="none" dirty="0">
                  <a:solidFill>
                    <a:schemeClr val="lt1"/>
                  </a:solidFill>
                  <a:latin typeface="Constantia"/>
                  <a:ea typeface="Constantia"/>
                  <a:cs typeface="Constantia"/>
                  <a:sym typeface="Constantia"/>
                </a:rPr>
                <a:t>Shape : 2,09,593 rows and 37 columns</a:t>
              </a:r>
              <a:endParaRPr dirty="0"/>
            </a:p>
          </p:txBody>
        </p:sp>
        <p:sp>
          <p:nvSpPr>
            <p:cNvPr id="9" name="Google Shape;185;p11"/>
            <p:cNvSpPr/>
            <p:nvPr/>
          </p:nvSpPr>
          <p:spPr>
            <a:xfrm>
              <a:off x="2430017" y="267462"/>
              <a:ext cx="1645920" cy="164592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 name="Google Shape;186;p11"/>
            <p:cNvSpPr txBox="1"/>
            <p:nvPr/>
          </p:nvSpPr>
          <p:spPr>
            <a:xfrm>
              <a:off x="2510364" y="347809"/>
              <a:ext cx="1485226" cy="1485226"/>
            </a:xfrm>
            <a:prstGeom prst="rect">
              <a:avLst/>
            </a:prstGeom>
            <a:noFill/>
            <a:ln>
              <a:noFill/>
            </a:ln>
          </p:spPr>
          <p:txBody>
            <a:bodyPr spcFirstLastPara="1" wrap="square" lIns="60950" tIns="60950" rIns="60950" bIns="6095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lnSpc>
                  <a:spcPct val="90000"/>
                </a:lnSpc>
                <a:spcBef>
                  <a:spcPts val="0"/>
                </a:spcBef>
                <a:spcAft>
                  <a:spcPts val="0"/>
                </a:spcAft>
                <a:buClr>
                  <a:schemeClr val="lt1"/>
                </a:buClr>
                <a:buSzPts val="1600"/>
                <a:buFont typeface="Constantia"/>
                <a:buNone/>
              </a:pPr>
              <a:r>
                <a:rPr lang="en-US" sz="1600" b="0" i="0" u="none" strike="noStrike" cap="none">
                  <a:solidFill>
                    <a:schemeClr val="lt1"/>
                  </a:solidFill>
                  <a:latin typeface="Constantia"/>
                  <a:ea typeface="Constantia"/>
                  <a:cs typeface="Constantia"/>
                  <a:sym typeface="Constantia"/>
                </a:rPr>
                <a:t>No null values present</a:t>
              </a:r>
              <a:endParaRPr sz="1600" b="0" i="0" u="none" strike="noStrike" cap="none">
                <a:solidFill>
                  <a:schemeClr val="lt1"/>
                </a:solidFill>
                <a:latin typeface="Constantia"/>
                <a:ea typeface="Constantia"/>
                <a:cs typeface="Constantia"/>
                <a:sym typeface="Constantia"/>
              </a:endParaRPr>
            </a:p>
          </p:txBody>
        </p:sp>
        <p:sp>
          <p:nvSpPr>
            <p:cNvPr id="11" name="Google Shape;187;p11"/>
            <p:cNvSpPr/>
            <p:nvPr/>
          </p:nvSpPr>
          <p:spPr>
            <a:xfrm>
              <a:off x="496061" y="2201418"/>
              <a:ext cx="1645920" cy="1645920"/>
            </a:xfrm>
            <a:prstGeom prst="roundRect">
              <a:avLst>
                <a:gd name="adj" fmla="val 16667"/>
              </a:avLst>
            </a:prstGeom>
            <a:solidFill>
              <a:srgbClr val="D8B259"/>
            </a:solidFill>
            <a:ln>
              <a:noFill/>
            </a:ln>
          </p:spPr>
          <p:txBody>
            <a:bodyPr spcFirstLastPara="1" wrap="square" lIns="91425" tIns="91425" rIns="91425" bIns="91425"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2" name="Google Shape;188;p11"/>
            <p:cNvSpPr txBox="1"/>
            <p:nvPr/>
          </p:nvSpPr>
          <p:spPr>
            <a:xfrm>
              <a:off x="576408" y="2281765"/>
              <a:ext cx="1485226" cy="1485226"/>
            </a:xfrm>
            <a:prstGeom prst="rect">
              <a:avLst/>
            </a:prstGeom>
            <a:noFill/>
            <a:ln>
              <a:noFill/>
            </a:ln>
          </p:spPr>
          <p:txBody>
            <a:bodyPr spcFirstLastPara="1" wrap="square" lIns="60950" tIns="60950" rIns="60950" bIns="6095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lnSpc>
                  <a:spcPct val="90000"/>
                </a:lnSpc>
                <a:spcBef>
                  <a:spcPts val="0"/>
                </a:spcBef>
                <a:spcAft>
                  <a:spcPts val="0"/>
                </a:spcAft>
                <a:buClr>
                  <a:schemeClr val="lt1"/>
                </a:buClr>
                <a:buSzPts val="1600"/>
                <a:buFont typeface="Constantia"/>
                <a:buNone/>
              </a:pPr>
              <a:r>
                <a:rPr lang="en-US" sz="1600" b="0" i="0" u="none" strike="noStrike" cap="none" dirty="0">
                  <a:solidFill>
                    <a:schemeClr val="lt1"/>
                  </a:solidFill>
                  <a:latin typeface="Constantia"/>
                  <a:ea typeface="Constantia"/>
                  <a:cs typeface="Constantia"/>
                  <a:sym typeface="Constantia"/>
                </a:rPr>
                <a:t>No Duplicate record found</a:t>
              </a:r>
              <a:endParaRPr sz="1600" b="0" i="0" u="none" strike="noStrike" cap="none" dirty="0">
                <a:solidFill>
                  <a:schemeClr val="lt1"/>
                </a:solidFill>
                <a:latin typeface="Constantia"/>
                <a:ea typeface="Constantia"/>
                <a:cs typeface="Constantia"/>
                <a:sym typeface="Constantia"/>
              </a:endParaRPr>
            </a:p>
          </p:txBody>
        </p:sp>
        <p:sp>
          <p:nvSpPr>
            <p:cNvPr id="13" name="Google Shape;189;p11"/>
            <p:cNvSpPr/>
            <p:nvPr/>
          </p:nvSpPr>
          <p:spPr>
            <a:xfrm>
              <a:off x="2430017" y="2201418"/>
              <a:ext cx="1645920" cy="164592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4" name="Google Shape;190;p11"/>
            <p:cNvSpPr txBox="1"/>
            <p:nvPr/>
          </p:nvSpPr>
          <p:spPr>
            <a:xfrm>
              <a:off x="2510364" y="2281765"/>
              <a:ext cx="1485226" cy="1485226"/>
            </a:xfrm>
            <a:prstGeom prst="rect">
              <a:avLst/>
            </a:prstGeom>
            <a:noFill/>
            <a:ln>
              <a:noFill/>
            </a:ln>
          </p:spPr>
          <p:txBody>
            <a:bodyPr spcFirstLastPara="1" wrap="square" lIns="60950" tIns="60950" rIns="60950" bIns="6095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lnSpc>
                  <a:spcPct val="90000"/>
                </a:lnSpc>
                <a:spcBef>
                  <a:spcPts val="0"/>
                </a:spcBef>
                <a:spcAft>
                  <a:spcPts val="0"/>
                </a:spcAft>
                <a:buClr>
                  <a:schemeClr val="lt1"/>
                </a:buClr>
                <a:buSzPts val="1600"/>
                <a:buFont typeface="Constantia"/>
                <a:buNone/>
              </a:pPr>
              <a:r>
                <a:rPr lang="en-US" sz="1600" b="0" i="0" u="none" strike="noStrike" cap="none">
                  <a:solidFill>
                    <a:schemeClr val="lt1"/>
                  </a:solidFill>
                  <a:latin typeface="Constantia"/>
                  <a:ea typeface="Constantia"/>
                  <a:cs typeface="Constantia"/>
                  <a:sym typeface="Constantia"/>
                </a:rPr>
                <a:t>Datatypes of float, integer and object are in dataset</a:t>
              </a:r>
              <a:endParaRPr sz="1600" b="0" i="0" u="none" strike="noStrike" cap="none">
                <a:solidFill>
                  <a:schemeClr val="lt1"/>
                </a:solidFill>
                <a:latin typeface="Constantia"/>
                <a:ea typeface="Constantia"/>
                <a:cs typeface="Constantia"/>
                <a:sym typeface="Constantia"/>
              </a:endParaRPr>
            </a:p>
          </p:txBody>
        </p:sp>
      </p:grpSp>
    </p:spTree>
    <p:extLst>
      <p:ext uri="{BB962C8B-B14F-4D97-AF65-F5344CB8AC3E}">
        <p14:creationId xmlns:p14="http://schemas.microsoft.com/office/powerpoint/2010/main" val="686070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Visualizations </a:t>
            </a:r>
            <a:endParaRPr lang="en-IN" dirty="0"/>
          </a:p>
        </p:txBody>
      </p:sp>
      <p:pic>
        <p:nvPicPr>
          <p:cNvPr id="4" name="Content Placeholder 3"/>
          <p:cNvPicPr>
            <a:picLocks noGrp="1"/>
          </p:cNvPicPr>
          <p:nvPr>
            <p:ph idx="1"/>
          </p:nvPr>
        </p:nvPicPr>
        <p:blipFill>
          <a:blip r:embed="rId2"/>
          <a:stretch>
            <a:fillRect/>
          </a:stretch>
        </p:blipFill>
        <p:spPr>
          <a:xfrm>
            <a:off x="1773932" y="2348880"/>
            <a:ext cx="3009900" cy="3384376"/>
          </a:xfrm>
          <a:prstGeom prst="rect">
            <a:avLst/>
          </a:prstGeom>
        </p:spPr>
      </p:pic>
      <p:pic>
        <p:nvPicPr>
          <p:cNvPr id="5" name="Picture 4"/>
          <p:cNvPicPr/>
          <p:nvPr/>
        </p:nvPicPr>
        <p:blipFill>
          <a:blip r:embed="rId3"/>
          <a:stretch>
            <a:fillRect/>
          </a:stretch>
        </p:blipFill>
        <p:spPr>
          <a:xfrm>
            <a:off x="5158308" y="1916832"/>
            <a:ext cx="5970265" cy="4248472"/>
          </a:xfrm>
          <a:prstGeom prst="rect">
            <a:avLst/>
          </a:prstGeom>
        </p:spPr>
      </p:pic>
    </p:spTree>
    <p:extLst>
      <p:ext uri="{BB962C8B-B14F-4D97-AF65-F5344CB8AC3E}">
        <p14:creationId xmlns:p14="http://schemas.microsoft.com/office/powerpoint/2010/main" val="2744963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r>
              <a:rPr lang="en-IN" sz="2400" dirty="0"/>
              <a:t>Loan count as per date and month (Non-defaulter and Defaulter</a:t>
            </a:r>
            <a:r>
              <a:rPr lang="en-IN" sz="2400" dirty="0" smtClean="0"/>
              <a:t>):</a:t>
            </a:r>
            <a:endParaRPr lang="en-IN" sz="2400" dirty="0"/>
          </a:p>
        </p:txBody>
      </p:sp>
      <p:sp>
        <p:nvSpPr>
          <p:cNvPr id="9" name="Content Placeholder 8"/>
          <p:cNvSpPr>
            <a:spLocks noGrp="1"/>
          </p:cNvSpPr>
          <p:nvPr>
            <p:ph sz="half" idx="1"/>
          </p:nvPr>
        </p:nvSpPr>
        <p:spPr/>
        <p:txBody>
          <a:bodyPr/>
          <a:lstStyle/>
          <a:p>
            <a:pPr marL="0" indent="0">
              <a:buNone/>
            </a:pPr>
            <a:r>
              <a:rPr lang="en-IN" dirty="0" smtClean="0"/>
              <a:t> </a:t>
            </a:r>
            <a:endParaRPr lang="en-IN" dirty="0"/>
          </a:p>
        </p:txBody>
      </p:sp>
      <p:sp>
        <p:nvSpPr>
          <p:cNvPr id="10" name="Content Placeholder 9"/>
          <p:cNvSpPr>
            <a:spLocks noGrp="1"/>
          </p:cNvSpPr>
          <p:nvPr>
            <p:ph sz="half" idx="2"/>
          </p:nvPr>
        </p:nvSpPr>
        <p:spPr/>
        <p:txBody>
          <a:bodyPr/>
          <a:lstStyle/>
          <a:p>
            <a:pPr marL="0" indent="0">
              <a:buNone/>
            </a:pPr>
            <a:r>
              <a:rPr lang="en-IN" dirty="0" smtClean="0"/>
              <a:t> </a:t>
            </a:r>
            <a:endParaRPr lang="en-IN" dirty="0"/>
          </a:p>
        </p:txBody>
      </p:sp>
      <p:pic>
        <p:nvPicPr>
          <p:cNvPr id="11" name="Picture 10"/>
          <p:cNvPicPr/>
          <p:nvPr/>
        </p:nvPicPr>
        <p:blipFill>
          <a:blip r:embed="rId2"/>
          <a:stretch>
            <a:fillRect/>
          </a:stretch>
        </p:blipFill>
        <p:spPr>
          <a:xfrm>
            <a:off x="1341884" y="1984248"/>
            <a:ext cx="5040560" cy="4187952"/>
          </a:xfrm>
          <a:prstGeom prst="rect">
            <a:avLst/>
          </a:prstGeom>
        </p:spPr>
      </p:pic>
      <p:pic>
        <p:nvPicPr>
          <p:cNvPr id="12" name="Picture 11"/>
          <p:cNvPicPr/>
          <p:nvPr/>
        </p:nvPicPr>
        <p:blipFill>
          <a:blip r:embed="rId3"/>
          <a:stretch>
            <a:fillRect/>
          </a:stretch>
        </p:blipFill>
        <p:spPr>
          <a:xfrm>
            <a:off x="6478424" y="1984248"/>
            <a:ext cx="4873787" cy="4187952"/>
          </a:xfrm>
          <a:prstGeom prst="rect">
            <a:avLst/>
          </a:prstGeom>
        </p:spPr>
      </p:pic>
    </p:spTree>
    <p:extLst>
      <p:ext uri="{BB962C8B-B14F-4D97-AF65-F5344CB8AC3E}">
        <p14:creationId xmlns:p14="http://schemas.microsoft.com/office/powerpoint/2010/main" val="3461190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ESENTER_VERSION" val="6"/>
  <p:tag name="ARTICULATE_PROJECT_OPEN" val="0"/>
</p:tagLst>
</file>

<file path=ppt/theme/theme1.xml><?xml version="1.0" encoding="utf-8"?>
<a:theme xmlns:a="http://schemas.openxmlformats.org/drawingml/2006/main" name="Currency Symbols 16x9">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urrency symbols presentation (widescreen).potx" id="{0BEEB329-2C4D-4D02-9858-CA91ACE92AB1}" vid="{944DA297-E844-470D-A85C-00068074ACC2}"/>
    </a:ext>
  </a:extLst>
</a:theme>
</file>

<file path=ppt/theme/theme2.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Currency symbols presentation (widescreen)</Template>
  <TotalTime>291</TotalTime>
  <Words>1219</Words>
  <Application>Microsoft Office PowerPoint</Application>
  <PresentationFormat>Custom</PresentationFormat>
  <Paragraphs>78</Paragraphs>
  <Slides>22</Slides>
  <Notes>0</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22</vt:i4>
      </vt:variant>
    </vt:vector>
  </HeadingPairs>
  <TitlesOfParts>
    <vt:vector size="33" baseType="lpstr">
      <vt:lpstr>Arial</vt:lpstr>
      <vt:lpstr>Calibri</vt:lpstr>
      <vt:lpstr>Cambria</vt:lpstr>
      <vt:lpstr>Constantia</vt:lpstr>
      <vt:lpstr>Courier New</vt:lpstr>
      <vt:lpstr>Helvetica Neue</vt:lpstr>
      <vt:lpstr>Symbol</vt:lpstr>
      <vt:lpstr>Times New Roman</vt:lpstr>
      <vt:lpstr>Wingdings</vt:lpstr>
      <vt:lpstr>Currency Symbols 16x9</vt:lpstr>
      <vt:lpstr>Paintbrush Picture</vt:lpstr>
      <vt:lpstr>Micro Credit Defaulter Project</vt:lpstr>
      <vt:lpstr>Microfinance  (a brief description about  Indonesians MFI)</vt:lpstr>
      <vt:lpstr>Introduction</vt:lpstr>
      <vt:lpstr>PowerPoint Presentation</vt:lpstr>
      <vt:lpstr>Indonesia  Economic survey </vt:lpstr>
      <vt:lpstr>Project Goal</vt:lpstr>
      <vt:lpstr>Exploratory Data Analysis  (EDA)</vt:lpstr>
      <vt:lpstr>Visualizations </vt:lpstr>
      <vt:lpstr>Loan count as per date and month (Non-defaulter and Defaulter):</vt:lpstr>
      <vt:lpstr>PowerPoint Presentation</vt:lpstr>
      <vt:lpstr>PowerPoint Presentation</vt:lpstr>
      <vt:lpstr>PowerPoint Presentation</vt:lpstr>
      <vt:lpstr>PowerPoint Presentation</vt:lpstr>
      <vt:lpstr>Model building</vt:lpstr>
      <vt:lpstr> </vt:lpstr>
      <vt:lpstr>Models: </vt:lpstr>
      <vt:lpstr>PowerPoint Presentation</vt:lpstr>
      <vt:lpstr>PowerPoint Presentation</vt:lpstr>
      <vt:lpstr>Best Fit Model </vt:lpstr>
      <vt:lpstr>CONCLUSION </vt:lpstr>
      <vt:lpstr>Limitations of this work &amp; Scope for Future Work</vt:lpstr>
      <vt:lpstr> </vt:lpstr>
    </vt:vector>
  </TitlesOfParts>
  <Company>home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 Credit Defaulter Project</dc:title>
  <dc:creator>Microsoft account</dc:creator>
  <cp:lastModifiedBy>Microsoft account</cp:lastModifiedBy>
  <cp:revision>24</cp:revision>
  <dcterms:created xsi:type="dcterms:W3CDTF">2022-04-17T07:25:51Z</dcterms:created>
  <dcterms:modified xsi:type="dcterms:W3CDTF">2022-04-17T12:17:00Z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